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8" r:id="rId4"/>
    <p:sldId id="257"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524000" y="1122363"/>
            <a:ext cx="9144000" cy="2387600"/>
          </a:xfrm>
        </p:spPr>
        <p:txBody>
          <a:bodyPr anchor="b"/>
          <a:lstStyle>
            <a:lvl1pPr algn="ctr">
              <a:defRPr sz="6000"/>
            </a:lvl1pPr>
          </a:lstStyle>
          <a:p>
            <a:r>
              <a:rPr lang="it-IT"/>
              <a:t>Fare clic per modificare lo stile del titolo dello schema</a:t>
            </a:r>
            <a:endParaRPr lang="it-IT"/>
          </a:p>
        </p:txBody>
      </p:sp>
      <p:sp>
        <p:nvSpPr>
          <p:cNvPr id="3" name="Sottotito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a:p>
        </p:txBody>
      </p:sp>
      <p:sp>
        <p:nvSpPr>
          <p:cNvPr id="4" name="Segnaposto data 3"/>
          <p:cNvSpPr>
            <a:spLocks noGrp="1"/>
          </p:cNvSpPr>
          <p:nvPr>
            <p:ph type="dt" sz="half" idx="10"/>
          </p:nvPr>
        </p:nvSpPr>
        <p:spPr/>
        <p:txBody>
          <a:bodyPr/>
          <a:lstStyle/>
          <a:p>
            <a:fld id="{F6D7EBAD-B224-409D-B531-A11D836774BD}"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916722-9D65-40DE-B842-D2C4C3B66C01}" type="slidenum">
              <a:rPr lang="it-IT" smtClean="0"/>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endParaRPr lang="it-IT"/>
          </a:p>
        </p:txBody>
      </p:sp>
      <p:sp>
        <p:nvSpPr>
          <p:cNvPr id="3" name="Segnaposto testo verticale 2"/>
          <p:cNvSpPr>
            <a:spLocks noGrp="1"/>
          </p:cNvSpPr>
          <p:nvPr>
            <p:ph type="body" orient="vert" idx="1" hasCustomPrompt="1"/>
          </p:nvPr>
        </p:nvSpPr>
        <p:spPr/>
        <p:txBody>
          <a:bodyPr vert="eaVert"/>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10"/>
          </p:nvPr>
        </p:nvSpPr>
        <p:spPr/>
        <p:txBody>
          <a:bodyPr/>
          <a:lstStyle/>
          <a:p>
            <a:fld id="{F6D7EBAD-B224-409D-B531-A11D836774BD}"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916722-9D65-40DE-B842-D2C4C3B66C01}" type="slidenum">
              <a:rPr lang="it-IT" smtClean="0"/>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8724900" y="365125"/>
            <a:ext cx="2628900" cy="5811838"/>
          </a:xfrm>
        </p:spPr>
        <p:txBody>
          <a:bodyPr vert="eaVert"/>
          <a:lstStyle/>
          <a:p>
            <a:r>
              <a:rPr lang="it-IT"/>
              <a:t>Fare clic per modificare lo stile del titolo dello schema</a:t>
            </a:r>
            <a:endParaRPr lang="it-IT"/>
          </a:p>
        </p:txBody>
      </p:sp>
      <p:sp>
        <p:nvSpPr>
          <p:cNvPr id="3" name="Segnaposto testo verticale 2"/>
          <p:cNvSpPr>
            <a:spLocks noGrp="1"/>
          </p:cNvSpPr>
          <p:nvPr>
            <p:ph type="body" orient="vert" idx="1" hasCustomPrompt="1"/>
          </p:nvPr>
        </p:nvSpPr>
        <p:spPr>
          <a:xfrm>
            <a:off x="838200" y="365125"/>
            <a:ext cx="7734300" cy="5811838"/>
          </a:xfrm>
        </p:spPr>
        <p:txBody>
          <a:bodyPr vert="eaVert"/>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10"/>
          </p:nvPr>
        </p:nvSpPr>
        <p:spPr/>
        <p:txBody>
          <a:bodyPr/>
          <a:lstStyle/>
          <a:p>
            <a:fld id="{F6D7EBAD-B224-409D-B531-A11D836774BD}"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916722-9D65-40DE-B842-D2C4C3B66C01}" type="slidenum">
              <a:rPr lang="it-IT" smtClean="0"/>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endParaRPr lang="it-IT"/>
          </a:p>
        </p:txBody>
      </p:sp>
      <p:sp>
        <p:nvSpPr>
          <p:cNvPr id="3" name="Segnaposto contenuto 2"/>
          <p:cNvSpPr>
            <a:spLocks noGrp="1"/>
          </p:cNvSpPr>
          <p:nvPr>
            <p:ph idx="1" hasCustomPrompt="1"/>
          </p:nvPr>
        </p:nvSpPr>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10"/>
          </p:nvPr>
        </p:nvSpPr>
        <p:spPr/>
        <p:txBody>
          <a:bodyPr/>
          <a:lstStyle/>
          <a:p>
            <a:fld id="{F6D7EBAD-B224-409D-B531-A11D836774BD}"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916722-9D65-40DE-B842-D2C4C3B66C01}" type="slidenum">
              <a:rPr lang="it-IT" smtClean="0"/>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1850" y="1709738"/>
            <a:ext cx="10515600" cy="2852737"/>
          </a:xfrm>
        </p:spPr>
        <p:txBody>
          <a:bodyPr anchor="b"/>
          <a:lstStyle>
            <a:lvl1pPr>
              <a:defRPr sz="6000"/>
            </a:lvl1pPr>
          </a:lstStyle>
          <a:p>
            <a:r>
              <a:rPr lang="it-IT"/>
              <a:t>Fare clic per modificare lo stile del titolo dello schema</a:t>
            </a:r>
            <a:endParaRPr lang="it-IT"/>
          </a:p>
        </p:txBody>
      </p:sp>
      <p:sp>
        <p:nvSpPr>
          <p:cNvPr id="3" name="Segnaposto tes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endParaRPr lang="it-IT"/>
          </a:p>
        </p:txBody>
      </p:sp>
      <p:sp>
        <p:nvSpPr>
          <p:cNvPr id="4" name="Segnaposto data 3"/>
          <p:cNvSpPr>
            <a:spLocks noGrp="1"/>
          </p:cNvSpPr>
          <p:nvPr>
            <p:ph type="dt" sz="half" idx="10"/>
          </p:nvPr>
        </p:nvSpPr>
        <p:spPr/>
        <p:txBody>
          <a:bodyPr/>
          <a:lstStyle/>
          <a:p>
            <a:fld id="{F6D7EBAD-B224-409D-B531-A11D836774BD}" type="datetimeFigureOut">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D916722-9D65-40DE-B842-D2C4C3B66C01}" type="slidenum">
              <a:rPr lang="it-IT" smtClean="0"/>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endParaRPr lang="it-IT"/>
          </a:p>
        </p:txBody>
      </p:sp>
      <p:sp>
        <p:nvSpPr>
          <p:cNvPr id="3" name="Segnaposto contenuto 2"/>
          <p:cNvSpPr>
            <a:spLocks noGrp="1"/>
          </p:cNvSpPr>
          <p:nvPr>
            <p:ph sz="half" idx="1" hasCustomPrompt="1"/>
          </p:nvPr>
        </p:nvSpPr>
        <p:spPr>
          <a:xfrm>
            <a:off x="838200" y="1825625"/>
            <a:ext cx="5181600" cy="435133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contenuto 3"/>
          <p:cNvSpPr>
            <a:spLocks noGrp="1"/>
          </p:cNvSpPr>
          <p:nvPr>
            <p:ph sz="half" idx="2" hasCustomPrompt="1"/>
          </p:nvPr>
        </p:nvSpPr>
        <p:spPr>
          <a:xfrm>
            <a:off x="6172200" y="1825625"/>
            <a:ext cx="5181600" cy="435133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5" name="Segnaposto data 4"/>
          <p:cNvSpPr>
            <a:spLocks noGrp="1"/>
          </p:cNvSpPr>
          <p:nvPr>
            <p:ph type="dt" sz="half" idx="10"/>
          </p:nvPr>
        </p:nvSpPr>
        <p:spPr/>
        <p:txBody>
          <a:bodyPr/>
          <a:lstStyle/>
          <a:p>
            <a:fld id="{F6D7EBAD-B224-409D-B531-A11D836774BD}" type="datetimeFigureOut">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916722-9D65-40DE-B842-D2C4C3B66C01}" type="slidenum">
              <a:rPr lang="it-IT" smtClean="0"/>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365125"/>
            <a:ext cx="10515600" cy="1325563"/>
          </a:xfrm>
        </p:spPr>
        <p:txBody>
          <a:bodyPr/>
          <a:lstStyle/>
          <a:p>
            <a:r>
              <a:rPr lang="it-IT"/>
              <a:t>Fare clic per modificare lo stile del titolo dello schema</a:t>
            </a:r>
            <a:endParaRPr lang="it-IT"/>
          </a:p>
        </p:txBody>
      </p:sp>
      <p:sp>
        <p:nvSpPr>
          <p:cNvPr id="3" name="Segnaposto tes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4" name="Segnaposto contenuto 3"/>
          <p:cNvSpPr>
            <a:spLocks noGrp="1"/>
          </p:cNvSpPr>
          <p:nvPr>
            <p:ph sz="half" idx="2" hasCustomPrompt="1"/>
          </p:nvPr>
        </p:nvSpPr>
        <p:spPr>
          <a:xfrm>
            <a:off x="839788" y="2505075"/>
            <a:ext cx="5157787" cy="368458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5" name="Segnaposto tes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6" name="Segnaposto contenuto 5"/>
          <p:cNvSpPr>
            <a:spLocks noGrp="1"/>
          </p:cNvSpPr>
          <p:nvPr>
            <p:ph sz="quarter" idx="4" hasCustomPrompt="1"/>
          </p:nvPr>
        </p:nvSpPr>
        <p:spPr>
          <a:xfrm>
            <a:off x="6172200" y="2505075"/>
            <a:ext cx="5183188" cy="368458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7" name="Segnaposto data 6"/>
          <p:cNvSpPr>
            <a:spLocks noGrp="1"/>
          </p:cNvSpPr>
          <p:nvPr>
            <p:ph type="dt" sz="half" idx="10"/>
          </p:nvPr>
        </p:nvSpPr>
        <p:spPr/>
        <p:txBody>
          <a:bodyPr/>
          <a:lstStyle/>
          <a:p>
            <a:fld id="{F6D7EBAD-B224-409D-B531-A11D836774BD}" type="datetimeFigureOut">
              <a:rPr lang="it-IT" smtClean="0"/>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D916722-9D65-40DE-B842-D2C4C3B66C01}" type="slidenum">
              <a:rPr lang="it-IT" smtClean="0"/>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 dello schema</a:t>
            </a:r>
            <a:endParaRPr lang="it-IT"/>
          </a:p>
        </p:txBody>
      </p:sp>
      <p:sp>
        <p:nvSpPr>
          <p:cNvPr id="3" name="Segnaposto data 2"/>
          <p:cNvSpPr>
            <a:spLocks noGrp="1"/>
          </p:cNvSpPr>
          <p:nvPr>
            <p:ph type="dt" sz="half" idx="10"/>
          </p:nvPr>
        </p:nvSpPr>
        <p:spPr/>
        <p:txBody>
          <a:bodyPr/>
          <a:lstStyle/>
          <a:p>
            <a:fld id="{F6D7EBAD-B224-409D-B531-A11D836774BD}" type="datetimeFigureOut">
              <a:rPr lang="it-IT" smtClean="0"/>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D916722-9D65-40DE-B842-D2C4C3B66C01}" type="slidenum">
              <a:rPr lang="it-IT" smtClean="0"/>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D7EBAD-B224-409D-B531-A11D836774BD}" type="datetimeFigureOut">
              <a:rPr lang="it-IT" smtClean="0"/>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D916722-9D65-40DE-B842-D2C4C3B66C01}" type="slidenum">
              <a:rPr lang="it-IT" smtClean="0"/>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lo stile del titolo dello schema</a:t>
            </a:r>
            <a:endParaRPr lang="it-IT"/>
          </a:p>
        </p:txBody>
      </p:sp>
      <p:sp>
        <p:nvSpPr>
          <p:cNvPr id="3" name="Segnaposto contenut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Segnaposto data 4"/>
          <p:cNvSpPr>
            <a:spLocks noGrp="1"/>
          </p:cNvSpPr>
          <p:nvPr>
            <p:ph type="dt" sz="half" idx="10"/>
          </p:nvPr>
        </p:nvSpPr>
        <p:spPr/>
        <p:txBody>
          <a:bodyPr/>
          <a:lstStyle/>
          <a:p>
            <a:fld id="{F6D7EBAD-B224-409D-B531-A11D836774BD}" type="datetimeFigureOut">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916722-9D65-40DE-B842-D2C4C3B66C01}" type="slidenum">
              <a:rPr lang="it-IT" smtClean="0"/>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lo stile del titolo dello schema</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Segnaposto data 4"/>
          <p:cNvSpPr>
            <a:spLocks noGrp="1"/>
          </p:cNvSpPr>
          <p:nvPr>
            <p:ph type="dt" sz="half" idx="10"/>
          </p:nvPr>
        </p:nvSpPr>
        <p:spPr/>
        <p:txBody>
          <a:bodyPr/>
          <a:lstStyle/>
          <a:p>
            <a:fld id="{F6D7EBAD-B224-409D-B531-A11D836774BD}" type="datetimeFigureOut">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D916722-9D65-40DE-B842-D2C4C3B66C01}" type="slidenum">
              <a:rPr lang="it-IT" smtClean="0"/>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7EBAD-B224-409D-B531-A11D836774BD}" type="datetimeFigureOut">
              <a:rPr lang="it-IT" smtClean="0"/>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16722-9D65-40DE-B842-D2C4C3B66C01}" type="slidenum">
              <a:rPr lang="it-IT" smtClean="0"/>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br>
              <a:rPr lang="it-IT" sz="6000" b="0" i="0" u="none" strike="noStrike" baseline="0" dirty="0">
                <a:solidFill>
                  <a:srgbClr val="C10000"/>
                </a:solidFill>
                <a:latin typeface="Verdana" panose="020B0604030504040204" pitchFamily="34" charset="0"/>
              </a:rPr>
            </a:br>
            <a:endParaRPr lang="it-IT" dirty="0"/>
          </a:p>
        </p:txBody>
      </p:sp>
      <p:sp>
        <p:nvSpPr>
          <p:cNvPr id="3" name="Sottotitolo 2"/>
          <p:cNvSpPr>
            <a:spLocks noGrp="1"/>
          </p:cNvSpPr>
          <p:nvPr>
            <p:ph type="body" idx="1"/>
          </p:nvPr>
        </p:nvSpPr>
        <p:spPr>
          <a:xfrm>
            <a:off x="844550" y="668594"/>
            <a:ext cx="10515600" cy="4860619"/>
          </a:xfrm>
          <a:noFill/>
        </p:spPr>
        <p:txBody>
          <a:bodyPr/>
          <a:lstStyle/>
          <a:p>
            <a:pPr algn="ctr"/>
            <a:r>
              <a:rPr lang="it-IT" sz="3200" b="1" dirty="0">
                <a:solidFill>
                  <a:schemeClr val="tx1"/>
                </a:solidFill>
                <a:latin typeface="Times New Roman" panose="02020603050405020304" pitchFamily="18" charset="0"/>
                <a:cs typeface="Times New Roman" panose="02020603050405020304" pitchFamily="18" charset="0"/>
              </a:rPr>
              <a:t>La gestione anestesiologica del paziente obeso</a:t>
            </a:r>
            <a:endParaRPr lang="it-IT" sz="3200" b="1" dirty="0">
              <a:solidFill>
                <a:schemeClr val="tx1"/>
              </a:solidFill>
              <a:latin typeface="Times New Roman" panose="02020603050405020304" pitchFamily="18" charset="0"/>
              <a:cs typeface="Times New Roman" panose="02020603050405020304" pitchFamily="18" charset="0"/>
            </a:endParaRPr>
          </a:p>
          <a:p>
            <a:endParaRPr lang="it-IT" sz="3200" b="1" dirty="0">
              <a:solidFill>
                <a:schemeClr val="tx1"/>
              </a:solidFill>
              <a:latin typeface="Times New Roman" panose="02020603050405020304" pitchFamily="18" charset="0"/>
              <a:cs typeface="Times New Roman" panose="02020603050405020304" pitchFamily="18" charset="0"/>
            </a:endParaRPr>
          </a:p>
          <a:p>
            <a:endParaRPr lang="it-IT" sz="2800" b="1" dirty="0">
              <a:solidFill>
                <a:schemeClr val="tx1"/>
              </a:solidFill>
              <a:latin typeface="Times New Roman" panose="02020603050405020304" pitchFamily="18" charset="0"/>
              <a:cs typeface="Times New Roman" panose="02020603050405020304" pitchFamily="18" charset="0"/>
            </a:endParaRPr>
          </a:p>
          <a:p>
            <a:pPr algn="r"/>
            <a:r>
              <a:rPr lang="it-IT" sz="2800" b="1" dirty="0">
                <a:solidFill>
                  <a:schemeClr val="tx1"/>
                </a:solidFill>
                <a:latin typeface="Times New Roman" panose="02020603050405020304" pitchFamily="18" charset="0"/>
                <a:cs typeface="Times New Roman" panose="02020603050405020304" pitchFamily="18" charset="0"/>
              </a:rPr>
              <a:t>Dott. Pietro Cosimo Ippolito</a:t>
            </a:r>
            <a:endParaRPr lang="it-IT" sz="2800" b="1" dirty="0">
              <a:solidFill>
                <a:schemeClr val="tx1"/>
              </a:solidFill>
              <a:latin typeface="Times New Roman" panose="02020603050405020304" pitchFamily="18" charset="0"/>
              <a:cs typeface="Times New Roman" panose="02020603050405020304" pitchFamily="18" charset="0"/>
            </a:endParaRPr>
          </a:p>
          <a:p>
            <a:endParaRPr lang="it-IT" sz="2800" b="1" dirty="0">
              <a:solidFill>
                <a:schemeClr val="tx1"/>
              </a:solidFill>
              <a:latin typeface="Times New Roman" panose="02020603050405020304" pitchFamily="18" charset="0"/>
              <a:cs typeface="Times New Roman" panose="02020603050405020304" pitchFamily="18" charset="0"/>
            </a:endParaRPr>
          </a:p>
          <a:p>
            <a:r>
              <a:rPr lang="it-IT" sz="2800" b="1" dirty="0">
                <a:solidFill>
                  <a:schemeClr val="tx1"/>
                </a:solidFill>
                <a:latin typeface="Times New Roman" panose="02020603050405020304" pitchFamily="18" charset="0"/>
                <a:cs typeface="Times New Roman" panose="02020603050405020304" pitchFamily="18" charset="0"/>
              </a:rPr>
              <a:t>  </a:t>
            </a:r>
            <a:endParaRPr lang="it-IT" sz="2800" b="1" dirty="0">
              <a:solidFill>
                <a:schemeClr val="tx1"/>
              </a:solidFill>
              <a:latin typeface="Times New Roman" panose="02020603050405020304" pitchFamily="18" charset="0"/>
              <a:cs typeface="Times New Roman" panose="02020603050405020304" pitchFamily="18" charset="0"/>
            </a:endParaRPr>
          </a:p>
          <a:p>
            <a:r>
              <a:rPr lang="it-IT" sz="2800" b="1" dirty="0">
                <a:solidFill>
                  <a:schemeClr val="tx1"/>
                </a:solidFill>
                <a:latin typeface="Times New Roman" panose="02020603050405020304" pitchFamily="18" charset="0"/>
                <a:cs typeface="Times New Roman" panose="02020603050405020304" pitchFamily="18" charset="0"/>
              </a:rPr>
              <a:t>Castellana Grotte 12 e 13/06/2025</a:t>
            </a:r>
            <a:endParaRPr lang="it-IT"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284480"/>
            <a:ext cx="9144000" cy="1833245"/>
          </a:xfrm>
        </p:spPr>
        <p:txBody>
          <a:bodyPr>
            <a:normAutofit/>
          </a:bodyPr>
          <a:lstStyle/>
          <a:p>
            <a:r>
              <a:rPr lang="it-IT" sz="32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gestione anestesiologica del paziente obeso</a:t>
            </a:r>
            <a:br>
              <a:rPr lang="it-IT" sz="32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it-IT" sz="3200" b="1" i="1" dirty="0">
                <a:solidFill>
                  <a:srgbClr val="FF0000"/>
                </a:solidFill>
                <a:effectLst>
                  <a:outerShdw blurRad="38100" dist="38100" dir="2700000" algn="tl">
                    <a:srgbClr val="000000">
                      <a:alpha val="43137"/>
                    </a:srgbClr>
                  </a:outerShdw>
                </a:effectLst>
              </a:rPr>
            </a:br>
            <a:r>
              <a:rPr lang="it-IT" sz="3200" b="1" i="1" dirty="0">
                <a:solidFill>
                  <a:srgbClr val="FF0000"/>
                </a:solidFill>
                <a:effectLst>
                  <a:outerShdw blurRad="38100" dist="38100" dir="2700000" algn="tl">
                    <a:srgbClr val="000000">
                      <a:alpha val="43137"/>
                    </a:srgbClr>
                  </a:outerShdw>
                </a:effectLst>
              </a:rPr>
              <a:t>Implicazioni farmacocinetiche/dinamiche</a:t>
            </a:r>
            <a:endParaRPr lang="it-IT" sz="3200" b="1" i="1"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1524000" y="2825033"/>
            <a:ext cx="10068232" cy="3510116"/>
          </a:xfrm>
          <a:gradFill>
            <a:gsLst>
              <a:gs pos="100000">
                <a:schemeClr val="accent1">
                  <a:lumMod val="45000"/>
                  <a:lumOff val="55000"/>
                </a:schemeClr>
              </a:gs>
              <a:gs pos="88125">
                <a:srgbClr val="ABC0E4"/>
              </a:gs>
              <a:gs pos="99000">
                <a:schemeClr val="accent1">
                  <a:lumMod val="45000"/>
                  <a:lumOff val="55000"/>
                </a:schemeClr>
              </a:gs>
              <a:gs pos="100000">
                <a:schemeClr val="accent1">
                  <a:lumMod val="30000"/>
                  <a:lumOff val="70000"/>
                </a:schemeClr>
              </a:gs>
            </a:gsLst>
            <a:lin ang="5400000" scaled="1"/>
          </a:gradFill>
        </p:spPr>
        <p:txBody>
          <a:bodyPr>
            <a:normAutofit/>
          </a:bodyPr>
          <a:lstStyle/>
          <a:p>
            <a:pPr algn="l"/>
            <a:r>
              <a:rPr lang="it-IT" b="1" i="1" u="none" strike="noStrike" baseline="0" dirty="0">
                <a:solidFill>
                  <a:srgbClr val="191919"/>
                </a:solidFill>
                <a:latin typeface="Times New Roman" panose="02020603050405020304" pitchFamily="18" charset="0"/>
                <a:cs typeface="Times New Roman" panose="02020603050405020304" pitchFamily="18" charset="0"/>
              </a:rPr>
              <a:t>CONSIDERAZIONI FARMACOLOGICHE</a:t>
            </a: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algn="l"/>
            <a:r>
              <a:rPr lang="it-IT" b="1" i="0" u="none" strike="noStrike" baseline="0" dirty="0">
                <a:solidFill>
                  <a:srgbClr val="FF0000"/>
                </a:solidFill>
                <a:latin typeface="Times New Roman" panose="02020603050405020304" pitchFamily="18" charset="0"/>
                <a:cs typeface="Times New Roman" panose="02020603050405020304" pitchFamily="18" charset="0"/>
              </a:rPr>
              <a:t>• </a:t>
            </a:r>
            <a:r>
              <a:rPr lang="it-IT" b="1" i="1" u="none" strike="noStrike" baseline="0" dirty="0">
                <a:solidFill>
                  <a:srgbClr val="191919"/>
                </a:solidFill>
                <a:latin typeface="Times New Roman" panose="02020603050405020304" pitchFamily="18" charset="0"/>
                <a:cs typeface="Times New Roman" panose="02020603050405020304" pitchFamily="18" charset="0"/>
              </a:rPr>
              <a:t>Aumentata distribuzione del volume: aumento dell'emivita.</a:t>
            </a: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algn="l"/>
            <a:r>
              <a:rPr lang="it-IT" b="1" i="0" u="none" strike="noStrike" baseline="0" dirty="0">
                <a:solidFill>
                  <a:srgbClr val="FF0000"/>
                </a:solidFill>
                <a:latin typeface="Times New Roman" panose="02020603050405020304" pitchFamily="18" charset="0"/>
                <a:cs typeface="Times New Roman" panose="02020603050405020304" pitchFamily="18" charset="0"/>
              </a:rPr>
              <a:t>• </a:t>
            </a:r>
            <a:r>
              <a:rPr lang="it-IT" b="1" i="1" u="none" strike="noStrike" baseline="0" dirty="0">
                <a:solidFill>
                  <a:srgbClr val="191919"/>
                </a:solidFill>
                <a:latin typeface="Times New Roman" panose="02020603050405020304" pitchFamily="18" charset="0"/>
                <a:cs typeface="Times New Roman" panose="02020603050405020304" pitchFamily="18" charset="0"/>
              </a:rPr>
              <a:t>Aumentata velocità di filtrazione glomerulare: aumentata clearance di</a:t>
            </a: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algn="l"/>
            <a:r>
              <a:rPr lang="it-IT" b="1" i="1" u="none" strike="noStrike" baseline="0" dirty="0">
                <a:solidFill>
                  <a:srgbClr val="191919"/>
                </a:solidFill>
                <a:latin typeface="Times New Roman" panose="02020603050405020304" pitchFamily="18" charset="0"/>
                <a:cs typeface="Times New Roman" panose="02020603050405020304" pitchFamily="18" charset="0"/>
              </a:rPr>
              <a:t>farmaci non metabolizzati.</a:t>
            </a: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algn="l"/>
            <a:r>
              <a:rPr lang="it-IT" b="1" i="0" u="none" strike="noStrike" baseline="0" dirty="0">
                <a:solidFill>
                  <a:srgbClr val="FF0000"/>
                </a:solidFill>
                <a:latin typeface="Times New Roman" panose="02020603050405020304" pitchFamily="18" charset="0"/>
                <a:cs typeface="Times New Roman" panose="02020603050405020304" pitchFamily="18" charset="0"/>
              </a:rPr>
              <a:t>• </a:t>
            </a:r>
            <a:r>
              <a:rPr lang="it-IT" b="1" i="1" u="none" strike="noStrike" baseline="0" dirty="0">
                <a:solidFill>
                  <a:srgbClr val="191919"/>
                </a:solidFill>
                <a:latin typeface="Times New Roman" panose="02020603050405020304" pitchFamily="18" charset="0"/>
                <a:cs typeface="Times New Roman" panose="02020603050405020304" pitchFamily="18" charset="0"/>
              </a:rPr>
              <a:t>Le aumentate riserve lipidiche possono determinare un incremento della</a:t>
            </a: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algn="l"/>
            <a:r>
              <a:rPr lang="it-IT" b="1" i="1" u="none" strike="noStrike" baseline="0" dirty="0">
                <a:solidFill>
                  <a:srgbClr val="191919"/>
                </a:solidFill>
                <a:latin typeface="Times New Roman" panose="02020603050405020304" pitchFamily="18" charset="0"/>
                <a:cs typeface="Times New Roman" panose="02020603050405020304" pitchFamily="18" charset="0"/>
              </a:rPr>
              <a:t>richiesta e del tempo di clearance di anestetici liposolubili</a:t>
            </a:r>
            <a:endParaRPr lang="it-IT"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6739" y="2119610"/>
            <a:ext cx="10798277" cy="2959510"/>
          </a:xfrm>
        </p:spPr>
        <p:txBody>
          <a:bodyPr>
            <a:normAutofit fontScale="90000"/>
          </a:bodyPr>
          <a:lstStyle/>
          <a:p>
            <a:pPr algn="ctr"/>
            <a:r>
              <a:rPr lang="it-IT" sz="1800" b="0" i="1" u="none" strike="noStrike" baseline="0" dirty="0">
                <a:solidFill>
                  <a:srgbClr val="C10000"/>
                </a:solidFill>
                <a:latin typeface="Times New Roman" panose="02020603050405020304" pitchFamily="18" charset="0"/>
              </a:rPr>
              <a:t>                         </a:t>
            </a:r>
            <a:r>
              <a:rPr lang="it-IT" sz="3555" b="1" i="1" u="none" strike="noStrike" baseline="0" dirty="0">
                <a:solidFill>
                  <a:srgbClr val="C10000"/>
                </a:solidFill>
                <a:latin typeface="Times New Roman" panose="02020603050405020304" pitchFamily="18" charset="0"/>
              </a:rPr>
              <a:t> </a:t>
            </a:r>
            <a:r>
              <a:rPr lang="it-IT" sz="3555" b="1" i="1" u="none" strike="noStrike" baseline="0" dirty="0">
                <a:solidFill>
                  <a:schemeClr val="tx1"/>
                </a:solidFill>
                <a:latin typeface="Times New Roman" panose="02020603050405020304" pitchFamily="18" charset="0"/>
              </a:rPr>
              <a:t>La gestione anestesiologica del paziente obeso</a:t>
            </a:r>
            <a:br>
              <a:rPr lang="it-IT" sz="3555" b="1" i="1" u="none" strike="noStrike" baseline="0" dirty="0">
                <a:solidFill>
                  <a:schemeClr val="tx1"/>
                </a:solidFill>
                <a:latin typeface="Times New Roman" panose="02020603050405020304" pitchFamily="18" charset="0"/>
              </a:rPr>
            </a:br>
            <a:br>
              <a:rPr lang="it-IT" sz="3555" b="1" i="1" u="none" strike="noStrike" baseline="0" dirty="0">
                <a:solidFill>
                  <a:srgbClr val="C10000"/>
                </a:solidFill>
                <a:latin typeface="Times New Roman" panose="02020603050405020304" pitchFamily="18" charset="0"/>
              </a:rPr>
            </a:br>
            <a:r>
              <a:rPr lang="it-IT" sz="3555" b="1" i="1" u="none" strike="noStrike" baseline="0" dirty="0">
                <a:solidFill>
                  <a:srgbClr val="C10000"/>
                </a:solidFill>
                <a:latin typeface="Times New Roman" panose="02020603050405020304" pitchFamily="18" charset="0"/>
              </a:rPr>
              <a:t>Implicazioni farmacocinetiche/dinamiche</a:t>
            </a:r>
            <a:br>
              <a:rPr lang="it-IT" sz="3555" b="1" i="0" u="none" strike="noStrike" baseline="0" dirty="0">
                <a:solidFill>
                  <a:srgbClr val="191919"/>
                </a:solidFill>
                <a:latin typeface="Times New Roman" panose="02020603050405020304" pitchFamily="18" charset="0"/>
              </a:rPr>
            </a:br>
            <a:r>
              <a:rPr lang="it-IT" sz="2700" b="0" i="0" u="none" strike="noStrike" baseline="0" dirty="0">
                <a:solidFill>
                  <a:srgbClr val="191919"/>
                </a:solidFill>
                <a:latin typeface="Times New Roman" panose="02020603050405020304" pitchFamily="18" charset="0"/>
              </a:rPr>
              <a:t>                                                               </a:t>
            </a:r>
            <a:br>
              <a:rPr lang="it-IT" sz="1800" b="0" i="0" u="none" strike="noStrike" baseline="0" dirty="0">
                <a:solidFill>
                  <a:srgbClr val="191919"/>
                </a:solidFill>
                <a:latin typeface="Times New Roman" panose="02020603050405020304" pitchFamily="18" charset="0"/>
              </a:rPr>
            </a:br>
            <a:br>
              <a:rPr lang="it-IT" sz="1800" b="0" i="0" u="none" strike="noStrike" baseline="0" dirty="0">
                <a:solidFill>
                  <a:srgbClr val="191919"/>
                </a:solidFill>
                <a:latin typeface="Times New Roman" panose="02020603050405020304" pitchFamily="18" charset="0"/>
              </a:rPr>
            </a:br>
            <a:r>
              <a:rPr lang="it-IT" sz="1800" b="0" i="0" u="none" strike="noStrike" baseline="0" dirty="0">
                <a:solidFill>
                  <a:srgbClr val="191919"/>
                </a:solidFill>
                <a:latin typeface="Times New Roman" panose="02020603050405020304" pitchFamily="18" charset="0"/>
              </a:rPr>
              <a:t> </a:t>
            </a:r>
            <a:r>
              <a:rPr lang="it-IT" sz="2400" b="1" i="0" u="none" strike="noStrike" baseline="0" dirty="0">
                <a:solidFill>
                  <a:srgbClr val="191919"/>
                </a:solidFill>
                <a:latin typeface="Times New Roman" panose="02020603050405020304" pitchFamily="18" charset="0"/>
              </a:rPr>
              <a:t>Premedicazione</a:t>
            </a:r>
            <a:br>
              <a:rPr lang="it-IT" sz="2400" b="1" i="0" u="none" strike="noStrike" baseline="0" dirty="0">
                <a:solidFill>
                  <a:srgbClr val="191919"/>
                </a:solidFill>
                <a:latin typeface="Times New Roman" panose="02020603050405020304" pitchFamily="18" charset="0"/>
              </a:rPr>
            </a:br>
            <a:br>
              <a:rPr lang="it-IT" sz="2400" b="1" i="0" u="none" strike="noStrike" baseline="0" dirty="0">
                <a:solidFill>
                  <a:srgbClr val="191919"/>
                </a:solidFill>
                <a:latin typeface="Times New Roman" panose="02020603050405020304" pitchFamily="18" charset="0"/>
              </a:rPr>
            </a:br>
            <a:r>
              <a:rPr lang="it-IT" sz="2700" b="1" i="1" u="none" strike="noStrike" baseline="0" dirty="0">
                <a:solidFill>
                  <a:srgbClr val="191919"/>
                </a:solidFill>
                <a:latin typeface="Times New Roman" panose="02020603050405020304" pitchFamily="18" charset="0"/>
              </a:rPr>
              <a:t>La sedazione con benzodiazepine a scopo ansiolitico può</a:t>
            </a:r>
            <a:br>
              <a:rPr lang="it-IT" sz="2700" b="1" i="1" u="none" strike="noStrike" baseline="0" dirty="0">
                <a:solidFill>
                  <a:srgbClr val="191919"/>
                </a:solidFill>
                <a:latin typeface="Times New Roman" panose="02020603050405020304" pitchFamily="18" charset="0"/>
              </a:rPr>
            </a:br>
            <a:r>
              <a:rPr lang="it-IT" sz="2700" b="1" i="1" u="none" strike="noStrike" baseline="0" dirty="0">
                <a:solidFill>
                  <a:srgbClr val="191919"/>
                </a:solidFill>
                <a:latin typeface="Times New Roman" panose="02020603050405020304" pitchFamily="18" charset="0"/>
              </a:rPr>
              <a:t>indurre un notevole rilasciamento muscolare delle vie aeree</a:t>
            </a:r>
            <a:br>
              <a:rPr lang="it-IT" sz="2700" b="1" i="1" u="none" strike="noStrike" baseline="0" dirty="0">
                <a:solidFill>
                  <a:srgbClr val="191919"/>
                </a:solidFill>
                <a:latin typeface="Times New Roman" panose="02020603050405020304" pitchFamily="18" charset="0"/>
              </a:rPr>
            </a:br>
            <a:r>
              <a:rPr lang="it-IT" sz="2700" b="1" i="1" u="none" strike="noStrike" baseline="0" dirty="0">
                <a:solidFill>
                  <a:srgbClr val="191919"/>
                </a:solidFill>
                <a:latin typeface="Times New Roman" panose="02020603050405020304" pitchFamily="18" charset="0"/>
              </a:rPr>
              <a:t>superiori, determinando una considerevole riduzione dello</a:t>
            </a:r>
            <a:br>
              <a:rPr lang="it-IT" sz="2700" b="1" i="1" u="none" strike="noStrike" baseline="0" dirty="0">
                <a:solidFill>
                  <a:srgbClr val="191919"/>
                </a:solidFill>
                <a:latin typeface="Times New Roman" panose="02020603050405020304" pitchFamily="18" charset="0"/>
              </a:rPr>
            </a:br>
            <a:r>
              <a:rPr lang="it-IT" sz="2700" b="1" i="1" u="none" strike="noStrike" baseline="0" dirty="0">
                <a:solidFill>
                  <a:srgbClr val="191919"/>
                </a:solidFill>
                <a:latin typeface="Times New Roman" panose="02020603050405020304" pitchFamily="18" charset="0"/>
              </a:rPr>
              <a:t>spazio faringeo, condizione che può tradursi in un elevato</a:t>
            </a:r>
            <a:br>
              <a:rPr lang="it-IT" sz="2700" b="1" i="1" u="none" strike="noStrike" baseline="0" dirty="0">
                <a:solidFill>
                  <a:srgbClr val="191919"/>
                </a:solidFill>
                <a:latin typeface="Times New Roman" panose="02020603050405020304" pitchFamily="18" charset="0"/>
              </a:rPr>
            </a:br>
            <a:r>
              <a:rPr lang="it-IT" sz="2700" b="1" i="1" u="none" strike="noStrike" baseline="0" dirty="0">
                <a:solidFill>
                  <a:srgbClr val="191919"/>
                </a:solidFill>
                <a:latin typeface="Times New Roman" panose="02020603050405020304" pitchFamily="18" charset="0"/>
              </a:rPr>
              <a:t>rischio di episodi di ipopnea/apnea con ipossiemia e ipercapnia</a:t>
            </a:r>
            <a:br>
              <a:rPr lang="it-IT" sz="2700" b="1" i="1" u="none" strike="noStrike" baseline="0" dirty="0">
                <a:solidFill>
                  <a:srgbClr val="191919"/>
                </a:solidFill>
                <a:latin typeface="Times New Roman" panose="02020603050405020304" pitchFamily="18" charset="0"/>
              </a:rPr>
            </a:br>
            <a:br>
              <a:rPr lang="it-IT" sz="2700" b="1" i="1" u="none" strike="noStrike" baseline="0" dirty="0">
                <a:solidFill>
                  <a:srgbClr val="191919"/>
                </a:solidFill>
                <a:latin typeface="Times New Roman" panose="02020603050405020304" pitchFamily="18" charset="0"/>
              </a:rPr>
            </a:br>
            <a:br>
              <a:rPr lang="it-IT" sz="2700" b="1" i="1" u="none" strike="noStrike" baseline="0" dirty="0">
                <a:solidFill>
                  <a:srgbClr val="191919"/>
                </a:solidFill>
                <a:latin typeface="Times New Roman" panose="02020603050405020304" pitchFamily="18" charset="0"/>
              </a:rPr>
            </a:br>
            <a:br>
              <a:rPr lang="it-IT" sz="2700" b="1" i="1" u="none" strike="noStrike" baseline="0" dirty="0">
                <a:solidFill>
                  <a:srgbClr val="191919"/>
                </a:solidFill>
                <a:latin typeface="Times New Roman" panose="02020603050405020304" pitchFamily="18" charset="0"/>
              </a:rPr>
            </a:br>
            <a:br>
              <a:rPr lang="it-IT" sz="2700" b="1" i="1" u="none" strike="noStrike" baseline="0" dirty="0">
                <a:solidFill>
                  <a:srgbClr val="191919"/>
                </a:solidFill>
                <a:latin typeface="Times New Roman" panose="02020603050405020304" pitchFamily="18" charset="0"/>
              </a:rPr>
            </a:br>
            <a:r>
              <a:rPr lang="it-IT" sz="2700" b="1" i="1" u="none" strike="noStrike" baseline="0" dirty="0">
                <a:solidFill>
                  <a:srgbClr val="191919"/>
                </a:solidFill>
                <a:latin typeface="Times New Roman" panose="02020603050405020304" pitchFamily="18" charset="0"/>
              </a:rPr>
              <a:t>ipercapnia</a:t>
            </a:r>
            <a:r>
              <a:rPr lang="it-IT" sz="1800" b="0" i="1" u="none" strike="noStrike" baseline="0" dirty="0">
                <a:solidFill>
                  <a:srgbClr val="191919"/>
                </a:solidFill>
                <a:latin typeface="Times New Roman" panose="02020603050405020304" pitchFamily="18" charset="0"/>
              </a:rPr>
              <a:t>.</a:t>
            </a:r>
            <a:endParaRPr lang="it-IT" dirty="0"/>
          </a:p>
        </p:txBody>
      </p:sp>
      <p:sp>
        <p:nvSpPr>
          <p:cNvPr id="3" name="Segnaposto contenuto 2"/>
          <p:cNvSpPr>
            <a:spLocks noGrp="1"/>
          </p:cNvSpPr>
          <p:nvPr>
            <p:ph idx="1"/>
          </p:nvPr>
        </p:nvSpPr>
        <p:spPr>
          <a:xfrm>
            <a:off x="755650" y="5079365"/>
            <a:ext cx="10600690" cy="1663700"/>
          </a:xfrm>
          <a:gradFill>
            <a:gsLst>
              <a:gs pos="100000">
                <a:schemeClr val="accent1">
                  <a:lumMod val="45000"/>
                  <a:lumOff val="55000"/>
                </a:schemeClr>
              </a:gs>
              <a:gs pos="88125">
                <a:srgbClr val="ABC0E4"/>
              </a:gs>
              <a:gs pos="99000">
                <a:schemeClr val="accent1">
                  <a:lumMod val="45000"/>
                  <a:lumOff val="55000"/>
                </a:schemeClr>
              </a:gs>
              <a:gs pos="100000">
                <a:schemeClr val="accent1">
                  <a:lumMod val="30000"/>
                  <a:lumOff val="70000"/>
                </a:schemeClr>
              </a:gs>
            </a:gsLst>
            <a:lin ang="5400000" scaled="1"/>
          </a:gradFill>
        </p:spPr>
        <p:txBody>
          <a:bodyPr/>
          <a:lstStyle/>
          <a:p>
            <a:pPr algn="l"/>
            <a:r>
              <a:rPr lang="fr-FR" sz="1800" b="1" i="1" u="none" strike="noStrike" baseline="0" dirty="0" err="1">
                <a:solidFill>
                  <a:srgbClr val="191919"/>
                </a:solidFill>
                <a:latin typeface="Times New Roman" panose="02020603050405020304" pitchFamily="18" charset="0"/>
              </a:rPr>
              <a:t>Dhonneur</a:t>
            </a:r>
            <a:r>
              <a:rPr lang="fr-FR" sz="1800" b="1" i="1" u="none" strike="noStrike" baseline="0" dirty="0">
                <a:solidFill>
                  <a:srgbClr val="191919"/>
                </a:solidFill>
                <a:latin typeface="Times New Roman" panose="02020603050405020304" pitchFamily="18" charset="0"/>
              </a:rPr>
              <a:t> G, Combes X, Leroux </a:t>
            </a:r>
            <a:r>
              <a:rPr lang="fr-FR" sz="1800" b="1" i="1" u="none" strike="noStrike" baseline="0" dirty="0" err="1">
                <a:solidFill>
                  <a:srgbClr val="191919"/>
                </a:solidFill>
                <a:latin typeface="Times New Roman" panose="02020603050405020304" pitchFamily="18" charset="0"/>
              </a:rPr>
              <a:t>B,et</a:t>
            </a:r>
            <a:r>
              <a:rPr lang="fr-FR" sz="1800" b="1" i="1" u="none" strike="noStrike" baseline="0" dirty="0">
                <a:solidFill>
                  <a:srgbClr val="191919"/>
                </a:solidFill>
                <a:latin typeface="Times New Roman" panose="02020603050405020304" pitchFamily="18" charset="0"/>
              </a:rPr>
              <a:t> al. </a:t>
            </a:r>
            <a:r>
              <a:rPr lang="it-IT" sz="1800" b="1" i="1" u="none" strike="noStrike" baseline="0" dirty="0" err="1">
                <a:solidFill>
                  <a:srgbClr val="191919"/>
                </a:solidFill>
                <a:latin typeface="Times New Roman" panose="02020603050405020304" pitchFamily="18" charset="0"/>
              </a:rPr>
              <a:t>Postoperative</a:t>
            </a:r>
            <a:r>
              <a:rPr lang="it-IT" sz="1800" b="1" i="1" u="none" strike="noStrike" baseline="0" dirty="0">
                <a:solidFill>
                  <a:srgbClr val="191919"/>
                </a:solidFill>
                <a:latin typeface="Times New Roman" panose="02020603050405020304" pitchFamily="18" charset="0"/>
              </a:rPr>
              <a:t> </a:t>
            </a:r>
            <a:r>
              <a:rPr lang="it-IT" sz="1800" b="1" i="1" u="none" strike="noStrike" baseline="0" dirty="0" err="1">
                <a:solidFill>
                  <a:srgbClr val="191919"/>
                </a:solidFill>
                <a:latin typeface="Times New Roman" panose="02020603050405020304" pitchFamily="18" charset="0"/>
              </a:rPr>
              <a:t>obstructive</a:t>
            </a:r>
            <a:r>
              <a:rPr lang="it-IT" sz="1800" b="1" i="1" u="none" strike="noStrike" baseline="0" dirty="0">
                <a:solidFill>
                  <a:srgbClr val="191919"/>
                </a:solidFill>
                <a:latin typeface="Times New Roman" panose="02020603050405020304" pitchFamily="18" charset="0"/>
              </a:rPr>
              <a:t> apnea. </a:t>
            </a:r>
            <a:r>
              <a:rPr lang="it-IT" sz="1800" b="1" i="1" u="none" strike="noStrike" baseline="0" dirty="0" err="1">
                <a:solidFill>
                  <a:srgbClr val="191919"/>
                </a:solidFill>
                <a:latin typeface="Times New Roman" panose="02020603050405020304" pitchFamily="18" charset="0"/>
              </a:rPr>
              <a:t>Anesth</a:t>
            </a:r>
            <a:r>
              <a:rPr lang="it-IT" sz="1800" b="1" i="1" u="none" strike="noStrike" baseline="0" dirty="0">
                <a:solidFill>
                  <a:srgbClr val="191919"/>
                </a:solidFill>
                <a:latin typeface="Times New Roman" panose="02020603050405020304" pitchFamily="18" charset="0"/>
              </a:rPr>
              <a:t> </a:t>
            </a:r>
            <a:r>
              <a:rPr lang="it-IT" sz="1800" b="1" i="1" u="none" strike="noStrike" baseline="0" dirty="0" err="1">
                <a:solidFill>
                  <a:srgbClr val="191919"/>
                </a:solidFill>
                <a:latin typeface="Times New Roman" panose="02020603050405020304" pitchFamily="18" charset="0"/>
              </a:rPr>
              <a:t>Analg</a:t>
            </a:r>
            <a:endParaRPr lang="it-IT" sz="1800" b="1" i="1" u="none" strike="noStrike" baseline="0" dirty="0">
              <a:solidFill>
                <a:srgbClr val="191919"/>
              </a:solidFill>
              <a:latin typeface="Times New Roman" panose="02020603050405020304" pitchFamily="18" charset="0"/>
            </a:endParaRPr>
          </a:p>
          <a:p>
            <a:pPr marL="0" indent="0" algn="l">
              <a:buNone/>
            </a:pPr>
            <a:r>
              <a:rPr lang="it-IT" sz="1800" b="1" i="1" u="none" strike="noStrike" baseline="0" dirty="0">
                <a:solidFill>
                  <a:srgbClr val="191919"/>
                </a:solidFill>
                <a:latin typeface="Times New Roman" panose="02020603050405020304" pitchFamily="18" charset="0"/>
              </a:rPr>
              <a:t>1999;89:762</a:t>
            </a:r>
            <a:r>
              <a:rPr lang="it-IT" sz="1800" b="1" i="1" u="none" strike="noStrike" baseline="0" dirty="0">
                <a:solidFill>
                  <a:srgbClr val="191919"/>
                </a:solidFill>
                <a:latin typeface="Times New Roman,Italic"/>
              </a:rPr>
              <a:t>–</a:t>
            </a:r>
            <a:r>
              <a:rPr lang="it-IT" sz="1800" b="1" i="1" u="none" strike="noStrike" baseline="0" dirty="0">
                <a:solidFill>
                  <a:srgbClr val="191919"/>
                </a:solidFill>
                <a:latin typeface="Times New Roman" panose="02020603050405020304" pitchFamily="18" charset="0"/>
              </a:rPr>
              <a:t>7</a:t>
            </a:r>
            <a:endParaRPr lang="it-IT" b="1"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5930" y="200720"/>
            <a:ext cx="10515600" cy="1543665"/>
          </a:xfrm>
        </p:spPr>
        <p:txBody>
          <a:bodyPr>
            <a:normAutofit fontScale="90000"/>
          </a:bodyPr>
          <a:lstStyle/>
          <a:p>
            <a:pPr algn="ctr"/>
            <a:r>
              <a:rPr lang="it-IT" sz="3200" b="1" i="1" u="none" strike="noStrike" baseline="0" dirty="0">
                <a:solidFill>
                  <a:srgbClr val="C10000"/>
                </a:solidFill>
                <a:latin typeface="Times New Roman" panose="02020603050405020304" pitchFamily="18" charset="0"/>
              </a:rPr>
              <a:t>           </a:t>
            </a:r>
            <a:r>
              <a:rPr lang="it-IT" sz="3200" b="1" i="1" u="none" strike="noStrike" baseline="0" dirty="0">
                <a:solidFill>
                  <a:schemeClr val="tx1"/>
                </a:solidFill>
                <a:latin typeface="Times New Roman" panose="02020603050405020304" pitchFamily="18" charset="0"/>
              </a:rPr>
              <a:t>La gestione anestesiologica del paziente obeso</a:t>
            </a:r>
            <a:br>
              <a:rPr lang="it-IT" sz="3200" b="1" i="1" u="none" strike="noStrike" baseline="0" dirty="0">
                <a:solidFill>
                  <a:schemeClr val="tx1"/>
                </a:solidFill>
                <a:latin typeface="Times New Roman" panose="02020603050405020304" pitchFamily="18" charset="0"/>
              </a:rPr>
            </a:br>
            <a:br>
              <a:rPr lang="it-IT" sz="3200" b="1" i="1" u="none" strike="noStrike" baseline="0" dirty="0">
                <a:solidFill>
                  <a:srgbClr val="C10000"/>
                </a:solidFill>
                <a:latin typeface="Times New Roman" panose="02020603050405020304" pitchFamily="18" charset="0"/>
              </a:rPr>
            </a:br>
            <a:r>
              <a:rPr lang="it-IT" sz="3200" b="1" i="1" u="none" strike="noStrike" baseline="0" dirty="0">
                <a:solidFill>
                  <a:srgbClr val="C10000"/>
                </a:solidFill>
                <a:latin typeface="Times New Roman" panose="02020603050405020304" pitchFamily="18" charset="0"/>
              </a:rPr>
              <a:t>Implicazioni farmacocinetiche/dinamiche</a:t>
            </a:r>
            <a:br>
              <a:rPr lang="it-IT" sz="3200" b="1" i="1" u="none" strike="noStrike" baseline="0" dirty="0">
                <a:solidFill>
                  <a:srgbClr val="C10000"/>
                </a:solidFill>
                <a:latin typeface="Times New Roman" panose="02020603050405020304" pitchFamily="18" charset="0"/>
              </a:rPr>
            </a:br>
            <a:endParaRPr lang="it-IT" sz="3200" b="1" dirty="0"/>
          </a:p>
        </p:txBody>
      </p:sp>
      <p:sp>
        <p:nvSpPr>
          <p:cNvPr id="3" name="Segnaposto contenuto 2"/>
          <p:cNvSpPr>
            <a:spLocks noGrp="1"/>
          </p:cNvSpPr>
          <p:nvPr>
            <p:ph idx="1"/>
          </p:nvPr>
        </p:nvSpPr>
        <p:spPr>
          <a:xfrm>
            <a:off x="838199" y="1877961"/>
            <a:ext cx="10653251" cy="4299002"/>
          </a:xfrm>
        </p:spPr>
        <p:txBody>
          <a:bodyPr/>
          <a:lstStyle/>
          <a:p>
            <a:pPr marL="0" indent="0" algn="ctr">
              <a:buNone/>
            </a:pPr>
            <a:r>
              <a:rPr lang="it-IT" sz="2400" b="1" i="0" u="none" strike="noStrike" baseline="0" dirty="0">
                <a:solidFill>
                  <a:srgbClr val="FF0000"/>
                </a:solidFill>
                <a:latin typeface="Times New Roman" panose="02020603050405020304" pitchFamily="18" charset="0"/>
              </a:rPr>
              <a:t>SCELTA DEI FARMACI DA UTILIZZARE ALL’INDUZIONE E NEL MANTENIMENTO DELL’ANESTESIA</a:t>
            </a:r>
            <a:endParaRPr lang="it-IT" sz="2400" b="1" i="0" u="none" strike="noStrike" baseline="0" dirty="0">
              <a:solidFill>
                <a:srgbClr val="FF0000"/>
              </a:solidFill>
              <a:latin typeface="Times New Roman" panose="02020603050405020304" pitchFamily="18" charset="0"/>
            </a:endParaRPr>
          </a:p>
          <a:p>
            <a:pPr algn="l"/>
            <a:endParaRPr lang="it-IT" sz="2400" b="1" i="0" u="none" strike="noStrike" baseline="0" dirty="0">
              <a:solidFill>
                <a:srgbClr val="FF0000"/>
              </a:solidFill>
              <a:latin typeface="Times New Roman" panose="02020603050405020304" pitchFamily="18" charset="0"/>
            </a:endParaRPr>
          </a:p>
          <a:p>
            <a:pPr algn="l"/>
            <a:r>
              <a:rPr lang="it-IT" sz="2400" b="1" i="1" u="none" strike="noStrike" baseline="0" dirty="0">
                <a:solidFill>
                  <a:srgbClr val="191919"/>
                </a:solidFill>
                <a:latin typeface="Times New Roman" panose="02020603050405020304" pitchFamily="18" charset="0"/>
                <a:cs typeface="Times New Roman" panose="02020603050405020304" pitchFamily="18" charset="0"/>
              </a:rPr>
              <a:t>Andrebbero evitate dosi elevate di farmaci a lunga durata d’azione,</a:t>
            </a:r>
            <a:endParaRPr lang="it-IT" sz="2400" b="1" i="1" u="none" strike="noStrike" baseline="0" dirty="0">
              <a:solidFill>
                <a:srgbClr val="191919"/>
              </a:solidFill>
              <a:latin typeface="Times New Roman" panose="02020603050405020304" pitchFamily="18" charset="0"/>
              <a:cs typeface="Times New Roman" panose="02020603050405020304" pitchFamily="18" charset="0"/>
            </a:endParaRPr>
          </a:p>
          <a:p>
            <a:pPr marL="0" indent="0" algn="l">
              <a:buNone/>
            </a:pPr>
            <a:r>
              <a:rPr lang="it-IT" sz="2400" b="1" i="1" u="none" strike="noStrike" baseline="0" dirty="0">
                <a:solidFill>
                  <a:srgbClr val="191919"/>
                </a:solidFill>
                <a:latin typeface="Times New Roman" panose="02020603050405020304" pitchFamily="18" charset="0"/>
                <a:cs typeface="Times New Roman" panose="02020603050405020304" pitchFamily="18" charset="0"/>
              </a:rPr>
              <a:t>   soprattutto nella scelta dei miorilassanti (NMBA).</a:t>
            </a:r>
            <a:endParaRPr lang="it-IT" sz="2400" b="1" i="1" u="none" strike="noStrike" baseline="0" dirty="0">
              <a:solidFill>
                <a:srgbClr val="191919"/>
              </a:solidFill>
              <a:latin typeface="Times New Roman" panose="02020603050405020304" pitchFamily="18" charset="0"/>
              <a:cs typeface="Times New Roman" panose="02020603050405020304" pitchFamily="18" charset="0"/>
            </a:endParaRPr>
          </a:p>
          <a:p>
            <a:pPr marL="0" indent="0" algn="l">
              <a:buNone/>
            </a:pPr>
            <a:endParaRPr lang="it-IT" sz="2400" b="1" i="1" u="none" strike="noStrike" baseline="0" dirty="0">
              <a:solidFill>
                <a:srgbClr val="191919"/>
              </a:solidFill>
              <a:latin typeface="Times New Roman" panose="02020603050405020304" pitchFamily="18" charset="0"/>
              <a:cs typeface="Times New Roman" panose="02020603050405020304" pitchFamily="18" charset="0"/>
            </a:endParaRPr>
          </a:p>
          <a:p>
            <a:pPr algn="l"/>
            <a:r>
              <a:rPr lang="it-IT" sz="2400" b="1" i="1" u="none" strike="noStrike" baseline="0" dirty="0">
                <a:solidFill>
                  <a:srgbClr val="191919"/>
                </a:solidFill>
                <a:latin typeface="Times New Roman" panose="02020603050405020304" pitchFamily="18" charset="0"/>
                <a:cs typeface="Times New Roman" panose="02020603050405020304" pitchFamily="18" charset="0"/>
              </a:rPr>
              <a:t>Una condotta anestesiologica che prediliga farmaci a breve durata d’azione è consigliabile permettendo una più rapida ripresa della funzione respiratoria preoperatoria</a:t>
            </a:r>
            <a:r>
              <a:rPr lang="it-IT" sz="2400" b="0" i="1" u="none" strike="noStrike" baseline="0" dirty="0">
                <a:solidFill>
                  <a:srgbClr val="191919"/>
                </a:solidFill>
                <a:latin typeface="Times New Roman" panose="02020603050405020304" pitchFamily="18" charset="0"/>
                <a:cs typeface="Times New Roman" panose="02020603050405020304" pitchFamily="18" charset="0"/>
              </a:rPr>
              <a:t>.</a:t>
            </a:r>
            <a:endParaRPr lang="it-IT"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4700" y="377599"/>
            <a:ext cx="10515600" cy="1523999"/>
          </a:xfrm>
        </p:spPr>
        <p:txBody>
          <a:bodyPr>
            <a:normAutofit/>
          </a:bodyPr>
          <a:lstStyle/>
          <a:p>
            <a:pPr algn="ctr"/>
            <a:r>
              <a:rPr lang="it-IT"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gestione anestesiologica del paziente obeso </a:t>
            </a:r>
            <a:br>
              <a:rPr lang="it-IT" sz="3200" b="1" dirty="0">
                <a:solidFill>
                  <a:srgbClr val="FF0000"/>
                </a:solidFill>
                <a:effectLst>
                  <a:outerShdw blurRad="38100" dist="38100" dir="2700000" algn="tl">
                    <a:srgbClr val="000000">
                      <a:alpha val="43137"/>
                    </a:srgbClr>
                  </a:outerShdw>
                </a:effectLst>
              </a:rPr>
            </a:br>
            <a:br>
              <a:rPr lang="it-IT" sz="3200" b="1" dirty="0">
                <a:solidFill>
                  <a:srgbClr val="FF0000"/>
                </a:solidFill>
                <a:effectLst>
                  <a:outerShdw blurRad="38100" dist="38100" dir="2700000" algn="tl">
                    <a:srgbClr val="000000">
                      <a:alpha val="43137"/>
                    </a:srgbClr>
                  </a:outerShdw>
                </a:effectLst>
              </a:rPr>
            </a:br>
            <a:r>
              <a:rPr lang="it-IT" sz="3200" b="1" dirty="0">
                <a:solidFill>
                  <a:srgbClr val="FF0000"/>
                </a:solidFill>
                <a:effectLst>
                  <a:outerShdw blurRad="38100" dist="38100" dir="2700000" algn="tl">
                    <a:srgbClr val="000000">
                      <a:alpha val="43137"/>
                    </a:srgbClr>
                  </a:outerShdw>
                </a:effectLst>
              </a:rPr>
              <a:t>Implicazioni farmacocinetiche/dinamiche</a:t>
            </a:r>
            <a:endParaRPr lang="it-IT" sz="3200" b="1"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838200" y="2654709"/>
            <a:ext cx="10515600" cy="3522253"/>
          </a:xfrm>
        </p:spPr>
        <p:txBody>
          <a:bodyPr/>
          <a:lstStyle/>
          <a:p>
            <a:pPr marL="0" indent="0">
              <a:buNone/>
            </a:pPr>
            <a:r>
              <a:rPr lang="it-IT" sz="2000" b="1" i="0" u="none" strike="noStrike" baseline="0" dirty="0">
                <a:solidFill>
                  <a:srgbClr val="191919"/>
                </a:solidFill>
                <a:latin typeface="Times New Roman" panose="02020603050405020304" pitchFamily="18" charset="0"/>
              </a:rPr>
              <a:t>                                                       </a:t>
            </a:r>
            <a:r>
              <a:rPr lang="it-IT" sz="2400" b="1" i="0" u="none" strike="noStrike" baseline="0" dirty="0">
                <a:solidFill>
                  <a:srgbClr val="191919"/>
                </a:solidFill>
                <a:latin typeface="Times New Roman" panose="02020603050405020304" pitchFamily="18" charset="0"/>
              </a:rPr>
              <a:t>IPNOINDUTTORI: PROPOFOL</a:t>
            </a:r>
            <a:endParaRPr lang="it-IT" sz="2400" b="1" i="0" u="none" strike="noStrike" baseline="0" dirty="0">
              <a:solidFill>
                <a:srgbClr val="191919"/>
              </a:solidFill>
              <a:latin typeface="Times New Roman" panose="02020603050405020304" pitchFamily="18" charset="0"/>
            </a:endParaRPr>
          </a:p>
          <a:p>
            <a:pPr marL="0" indent="0">
              <a:buNone/>
            </a:pPr>
            <a:r>
              <a:rPr lang="it-IT" sz="2400" b="1" i="0" u="none" strike="noStrike" baseline="0" dirty="0">
                <a:solidFill>
                  <a:srgbClr val="191919"/>
                </a:solidFill>
                <a:latin typeface="Times New Roman" panose="02020603050405020304" pitchFamily="18" charset="0"/>
              </a:rPr>
              <a:t> </a:t>
            </a:r>
            <a:endParaRPr lang="it-IT" sz="2400" b="1" i="0" u="none" strike="noStrike" baseline="0" dirty="0">
              <a:solidFill>
                <a:srgbClr val="191919"/>
              </a:solidFill>
              <a:latin typeface="Times New Roman" panose="02020603050405020304" pitchFamily="18" charset="0"/>
            </a:endParaRPr>
          </a:p>
          <a:p>
            <a:pPr marL="0" indent="0" algn="ctr">
              <a:buNone/>
            </a:pPr>
            <a:r>
              <a:rPr lang="it-IT" sz="2400" b="1" i="0" u="none" strike="noStrike" baseline="0" dirty="0">
                <a:solidFill>
                  <a:srgbClr val="191919"/>
                </a:solidFill>
                <a:latin typeface="Times New Roman" panose="02020603050405020304" pitchFamily="18" charset="0"/>
              </a:rPr>
              <a:t>MIORILASSANTI: </a:t>
            </a:r>
            <a:r>
              <a:rPr lang="it-IT" sz="2400" b="1" i="0" u="none" strike="noStrike" baseline="0" dirty="0" err="1">
                <a:solidFill>
                  <a:srgbClr val="191919"/>
                </a:solidFill>
                <a:latin typeface="Times New Roman" panose="02020603050405020304" pitchFamily="18" charset="0"/>
              </a:rPr>
              <a:t>Rocuronio</a:t>
            </a:r>
            <a:r>
              <a:rPr lang="it-IT" sz="2400" b="1" i="0" u="none" strike="noStrike" baseline="0" dirty="0">
                <a:solidFill>
                  <a:srgbClr val="191919"/>
                </a:solidFill>
                <a:latin typeface="Times New Roman" panose="02020603050405020304" pitchFamily="18" charset="0"/>
              </a:rPr>
              <a:t> ( + </a:t>
            </a:r>
            <a:r>
              <a:rPr lang="it-IT" sz="2400" b="1" i="0" u="none" strike="noStrike" baseline="0" dirty="0" err="1">
                <a:solidFill>
                  <a:srgbClr val="191919"/>
                </a:solidFill>
                <a:latin typeface="Times New Roman" panose="02020603050405020304" pitchFamily="18" charset="0"/>
              </a:rPr>
              <a:t>Sugammadex</a:t>
            </a:r>
            <a:r>
              <a:rPr lang="it-IT" sz="2400" b="1" i="0" u="none" strike="noStrike" baseline="0" dirty="0">
                <a:solidFill>
                  <a:srgbClr val="191919"/>
                </a:solidFill>
                <a:latin typeface="Times New Roman" panose="02020603050405020304" pitchFamily="18" charset="0"/>
              </a:rPr>
              <a:t>)</a:t>
            </a:r>
            <a:endParaRPr lang="it-IT" sz="2400" b="1" i="0" u="none" strike="noStrike" baseline="0" dirty="0">
              <a:solidFill>
                <a:srgbClr val="191919"/>
              </a:solidFill>
              <a:latin typeface="Times New Roman" panose="02020603050405020304" pitchFamily="18" charset="0"/>
            </a:endParaRPr>
          </a:p>
          <a:p>
            <a:pPr marL="0" indent="0" algn="ctr">
              <a:buNone/>
            </a:pPr>
            <a:endParaRPr lang="it-IT" sz="2400" b="1" i="0" u="none" strike="noStrike" baseline="0" dirty="0">
              <a:solidFill>
                <a:srgbClr val="191919"/>
              </a:solidFill>
              <a:latin typeface="Times New Roman" panose="02020603050405020304" pitchFamily="18" charset="0"/>
            </a:endParaRPr>
          </a:p>
          <a:p>
            <a:pPr marL="0" indent="0" algn="ctr">
              <a:buNone/>
            </a:pPr>
            <a:r>
              <a:rPr lang="it-IT" sz="2400" b="1" dirty="0">
                <a:solidFill>
                  <a:srgbClr val="191919"/>
                </a:solidFill>
                <a:latin typeface="Times New Roman" panose="02020603050405020304" pitchFamily="18" charset="0"/>
              </a:rPr>
              <a:t>Analgesici: </a:t>
            </a:r>
            <a:r>
              <a:rPr lang="it-IT" sz="2400" b="1" dirty="0" err="1">
                <a:solidFill>
                  <a:srgbClr val="191919"/>
                </a:solidFill>
                <a:latin typeface="Times New Roman" panose="02020603050405020304" pitchFamily="18" charset="0"/>
              </a:rPr>
              <a:t>Remifentanil</a:t>
            </a:r>
            <a:r>
              <a:rPr lang="it-IT" sz="2400" b="1" dirty="0">
                <a:solidFill>
                  <a:srgbClr val="191919"/>
                </a:solidFill>
                <a:latin typeface="Times New Roman" panose="02020603050405020304" pitchFamily="18" charset="0"/>
              </a:rPr>
              <a:t>- </a:t>
            </a:r>
            <a:r>
              <a:rPr lang="it-IT" sz="2400" b="1" dirty="0" err="1">
                <a:solidFill>
                  <a:srgbClr val="191919"/>
                </a:solidFill>
                <a:latin typeface="Times New Roman" panose="02020603050405020304" pitchFamily="18" charset="0"/>
              </a:rPr>
              <a:t>Fentanyl</a:t>
            </a:r>
            <a:endParaRPr lang="it-IT" sz="2400" b="1" dirty="0">
              <a:solidFill>
                <a:srgbClr val="191919"/>
              </a:solidFill>
              <a:latin typeface="Times New Roman" panose="02020603050405020304" pitchFamily="18" charset="0"/>
            </a:endParaRPr>
          </a:p>
          <a:p>
            <a:pPr marL="0" indent="0" algn="ctr">
              <a:buNone/>
            </a:pPr>
            <a:endParaRPr lang="it-IT" sz="2400" b="1" dirty="0">
              <a:solidFill>
                <a:srgbClr val="191919"/>
              </a:solidFill>
              <a:latin typeface="Times New Roman" panose="02020603050405020304" pitchFamily="18" charset="0"/>
            </a:endParaRPr>
          </a:p>
          <a:p>
            <a:pPr marL="0" indent="0" algn="ctr">
              <a:buNone/>
            </a:pPr>
            <a:r>
              <a:rPr lang="it-IT" sz="2400" b="1" dirty="0">
                <a:solidFill>
                  <a:srgbClr val="191919"/>
                </a:solidFill>
                <a:latin typeface="Times New Roman" panose="02020603050405020304" pitchFamily="18" charset="0"/>
              </a:rPr>
              <a:t>Gas di mantenimento: </a:t>
            </a:r>
            <a:r>
              <a:rPr lang="it-IT" sz="2400" b="1" dirty="0" err="1">
                <a:solidFill>
                  <a:srgbClr val="191919"/>
                </a:solidFill>
                <a:latin typeface="Times New Roman" panose="02020603050405020304" pitchFamily="18" charset="0"/>
              </a:rPr>
              <a:t>Desflurano-Sevoflurano</a:t>
            </a:r>
            <a:endParaRPr lang="it-IT" sz="2400" b="1" dirty="0">
              <a:solidFill>
                <a:srgbClr val="191919"/>
              </a:solidFill>
              <a:latin typeface="Times New Roman" panose="02020603050405020304" pitchFamily="18" charset="0"/>
            </a:endParaRPr>
          </a:p>
          <a:p>
            <a:pPr marL="0" indent="0">
              <a:buNone/>
            </a:pPr>
            <a:endParaRPr lang="it-IT" sz="2400" b="1" i="0" u="none" strike="noStrike" baseline="0" dirty="0">
              <a:solidFill>
                <a:srgbClr val="191919"/>
              </a:solidFill>
              <a:latin typeface="Times New Roman" panose="02020603050405020304" pitchFamily="18" charset="0"/>
            </a:endParaRPr>
          </a:p>
          <a:p>
            <a:pPr marL="0" indent="0" algn="l">
              <a:buNone/>
            </a:pPr>
            <a:endParaRPr lang="it-IT" sz="2400" b="1" i="0" u="none" strike="noStrike" baseline="0" dirty="0">
              <a:solidFill>
                <a:srgbClr val="191919"/>
              </a:solidFill>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38960" y="4597083"/>
            <a:ext cx="9144000" cy="1022554"/>
          </a:xfrm>
        </p:spPr>
        <p:txBody>
          <a:bodyPr>
            <a:normAutofit/>
          </a:bodyPr>
          <a:lstStyle/>
          <a:p>
            <a:r>
              <a:rPr lang="it-IT" altLang="sv-SE" sz="2800" b="1" i="0" u="none" strike="noStrike" baseline="0" dirty="0">
                <a:solidFill>
                  <a:srgbClr val="191919"/>
                </a:solidFill>
                <a:latin typeface="Times New Roman" panose="02020603050405020304" pitchFamily="18" charset="0"/>
                <a:cs typeface="Times New Roman" panose="02020603050405020304" pitchFamily="18" charset="0"/>
              </a:rPr>
              <a:t>I</a:t>
            </a:r>
            <a:r>
              <a:rPr lang="sv-SE" sz="2800" b="1" i="0" u="none" strike="noStrike" baseline="0" dirty="0">
                <a:solidFill>
                  <a:srgbClr val="191919"/>
                </a:solidFill>
                <a:latin typeface="Times New Roman" panose="02020603050405020304" pitchFamily="18" charset="0"/>
                <a:cs typeface="Times New Roman" panose="02020603050405020304" pitchFamily="18" charset="0"/>
              </a:rPr>
              <a:t>BW + 40 % = 7</a:t>
            </a:r>
            <a:r>
              <a:rPr lang="it-IT" altLang="sv-SE" sz="2800" b="1" i="0" u="none" strike="noStrike" baseline="0" dirty="0">
                <a:solidFill>
                  <a:srgbClr val="191919"/>
                </a:solidFill>
                <a:latin typeface="Times New Roman" panose="02020603050405020304" pitchFamily="18" charset="0"/>
                <a:cs typeface="Times New Roman" panose="02020603050405020304" pitchFamily="18" charset="0"/>
              </a:rPr>
              <a:t>0 Kg (peso ideale) </a:t>
            </a:r>
            <a:r>
              <a:rPr lang="sv-SE" sz="2800" b="1" i="0" u="none" strike="noStrike" baseline="0" dirty="0">
                <a:solidFill>
                  <a:srgbClr val="191919"/>
                </a:solidFill>
                <a:latin typeface="Times New Roman" panose="02020603050405020304" pitchFamily="18" charset="0"/>
                <a:cs typeface="Times New Roman" panose="02020603050405020304" pitchFamily="18" charset="0"/>
              </a:rPr>
              <a:t>+ 0,40 x 70 = 70 + 28 = 98 Kg</a:t>
            </a:r>
            <a:endParaRPr lang="it-IT" sz="2800" b="1"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1798320" y="1517696"/>
            <a:ext cx="8961120" cy="2353264"/>
          </a:xfrm>
        </p:spPr>
        <p:txBody>
          <a:bodyPr>
            <a:normAutofit lnSpcReduction="20000"/>
          </a:bodyPr>
          <a:lstStyle/>
          <a:p>
            <a:r>
              <a:rPr lang="it-IT" sz="3900" b="1" dirty="0">
                <a:solidFill>
                  <a:srgbClr val="FF0000"/>
                </a:solidFill>
                <a:latin typeface="Times New Roman" panose="02020603050405020304" pitchFamily="18" charset="0"/>
                <a:cs typeface="Times New Roman" panose="02020603050405020304" pitchFamily="18" charset="0"/>
              </a:rPr>
              <a:t>Peso Ideale corretto </a:t>
            </a:r>
            <a:endParaRPr lang="it-IT" sz="3900" b="1" dirty="0">
              <a:solidFill>
                <a:srgbClr val="FF0000"/>
              </a:solidFill>
              <a:latin typeface="Times New Roman" panose="02020603050405020304" pitchFamily="18" charset="0"/>
              <a:cs typeface="Times New Roman" panose="02020603050405020304" pitchFamily="18" charset="0"/>
            </a:endParaRPr>
          </a:p>
          <a:p>
            <a:endParaRPr lang="it-IT" sz="2800" b="1" i="0" u="none" strike="noStrike" baseline="0" dirty="0">
              <a:solidFill>
                <a:srgbClr val="191919"/>
              </a:solidFill>
              <a:latin typeface="Times New Roman" panose="02020603050405020304" pitchFamily="18" charset="0"/>
              <a:cs typeface="Times New Roman" panose="02020603050405020304" pitchFamily="18" charset="0"/>
            </a:endParaRPr>
          </a:p>
          <a:p>
            <a:r>
              <a:rPr lang="it-IT" sz="2800" b="1" i="0" u="none" strike="noStrike" baseline="0" dirty="0">
                <a:solidFill>
                  <a:srgbClr val="191919"/>
                </a:solidFill>
                <a:latin typeface="Times New Roman" panose="02020603050405020304" pitchFamily="18" charset="0"/>
                <a:cs typeface="Times New Roman" panose="02020603050405020304" pitchFamily="18" charset="0"/>
              </a:rPr>
              <a:t>Peso reale = 120 Kg</a:t>
            </a:r>
            <a:endParaRPr lang="it-IT" sz="2800" b="1" i="0" u="none" strike="noStrike" baseline="0" dirty="0">
              <a:solidFill>
                <a:srgbClr val="191919"/>
              </a:solidFill>
              <a:latin typeface="Times New Roman" panose="02020603050405020304" pitchFamily="18" charset="0"/>
              <a:cs typeface="Times New Roman" panose="02020603050405020304" pitchFamily="18" charset="0"/>
            </a:endParaRPr>
          </a:p>
          <a:p>
            <a:endParaRPr lang="it-IT" sz="2800" b="1" i="0" u="none" strike="noStrike" baseline="0" dirty="0">
              <a:solidFill>
                <a:srgbClr val="191919"/>
              </a:solidFill>
              <a:latin typeface="Times New Roman" panose="02020603050405020304" pitchFamily="18" charset="0"/>
              <a:cs typeface="Times New Roman" panose="02020603050405020304" pitchFamily="18" charset="0"/>
            </a:endParaRPr>
          </a:p>
          <a:p>
            <a:r>
              <a:rPr lang="it-IT" sz="2800" b="1" i="0" u="none" strike="noStrike" baseline="0" dirty="0">
                <a:solidFill>
                  <a:srgbClr val="191919"/>
                </a:solidFill>
                <a:latin typeface="Times New Roman" panose="02020603050405020304" pitchFamily="18" charset="0"/>
                <a:cs typeface="Times New Roman" panose="02020603050405020304" pitchFamily="18" charset="0"/>
              </a:rPr>
              <a:t>Altezza = 170 cm</a:t>
            </a:r>
            <a:endParaRPr lang="it-IT" sz="2800" dirty="0">
              <a:latin typeface="Times New Roman" panose="02020603050405020304" pitchFamily="18" charset="0"/>
              <a:cs typeface="Times New Roman" panose="02020603050405020304" pitchFamily="18" charset="0"/>
            </a:endParaRPr>
          </a:p>
        </p:txBody>
      </p:sp>
      <p:pic>
        <p:nvPicPr>
          <p:cNvPr id="5" name="Immagine 3"/>
          <p:cNvPicPr>
            <a:picLocks noChangeAspect="1"/>
          </p:cNvPicPr>
          <p:nvPr/>
        </p:nvPicPr>
        <p:blipFill>
          <a:blip r:embed="rId1"/>
          <a:srcRect l="173960000" t="1056" r="-176210000" b="-1056"/>
          <a:stretch>
            <a:fillRect/>
          </a:stretch>
        </p:blipFill>
        <p:spPr>
          <a:xfrm>
            <a:off x="12042775" y="97155"/>
            <a:ext cx="149225" cy="1022350"/>
          </a:xfrm>
          <a:prstGeom prst="rect">
            <a:avLst/>
          </a:prstGeom>
        </p:spPr>
      </p:pic>
      <p:sp>
        <p:nvSpPr>
          <p:cNvPr id="6" name="Text Box 5"/>
          <p:cNvSpPr txBox="1"/>
          <p:nvPr/>
        </p:nvSpPr>
        <p:spPr>
          <a:xfrm>
            <a:off x="1792605" y="568960"/>
            <a:ext cx="9623425" cy="583565"/>
          </a:xfrm>
          <a:prstGeom prst="rect">
            <a:avLst/>
          </a:prstGeom>
          <a:noFill/>
        </p:spPr>
        <p:txBody>
          <a:bodyPr wrap="square" rtlCol="0">
            <a:spAutoFit/>
          </a:bodyPr>
          <a:p>
            <a:pPr algn="ctr"/>
            <a:r>
              <a:rPr lang="it-IT" altLang="en-US" sz="3200" b="1">
                <a:latin typeface="Times New Roman" panose="02020603050405020304" pitchFamily="18" charset="0"/>
                <a:cs typeface="Times New Roman" panose="02020603050405020304" pitchFamily="18" charset="0"/>
              </a:rPr>
              <a:t>La gestione anesiologica del paziente obeso</a:t>
            </a:r>
            <a:endParaRPr lang="it-IT"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normAutofit/>
          </a:bodyPr>
          <a:lstStyle/>
          <a:p>
            <a:pPr algn="ctr"/>
            <a:r>
              <a:rPr lang="it-IT" sz="3200" b="1" dirty="0">
                <a:solidFill>
                  <a:srgbClr val="FF0000"/>
                </a:solidFill>
                <a:latin typeface="Times New Roman" panose="02020603050405020304" pitchFamily="18" charset="0"/>
                <a:cs typeface="Times New Roman" panose="02020603050405020304" pitchFamily="18" charset="0"/>
              </a:rPr>
              <a:t>Posizione sul tavolo operatorio</a:t>
            </a:r>
            <a:br>
              <a:rPr lang="it-IT" sz="3200" b="1" dirty="0">
                <a:solidFill>
                  <a:srgbClr val="FF0000"/>
                </a:solidFill>
                <a:latin typeface="Times New Roman" panose="02020603050405020304" pitchFamily="18" charset="0"/>
                <a:cs typeface="Times New Roman" panose="02020603050405020304" pitchFamily="18" charset="0"/>
              </a:rPr>
            </a:br>
            <a:br>
              <a:rPr lang="it-IT" sz="1800" b="1" dirty="0"/>
            </a:br>
            <a:r>
              <a:rPr lang="it-IT" sz="2800" b="1" dirty="0">
                <a:latin typeface="Times New Roman" panose="02020603050405020304" pitchFamily="18" charset="0"/>
                <a:cs typeface="Times New Roman" panose="02020603050405020304" pitchFamily="18" charset="0"/>
              </a:rPr>
              <a:t>RAMPED POSITION</a:t>
            </a:r>
            <a:endParaRPr lang="it-IT" sz="2800" b="1" dirty="0"/>
          </a:p>
        </p:txBody>
      </p:sp>
      <p:sp>
        <p:nvSpPr>
          <p:cNvPr id="3" name="Segnaposto contenuto 2"/>
          <p:cNvSpPr>
            <a:spLocks noGrp="1"/>
          </p:cNvSpPr>
          <p:nvPr>
            <p:ph idx="1"/>
          </p:nvPr>
        </p:nvSpPr>
        <p:spPr/>
        <p:txBody>
          <a:bodyPr>
            <a:normAutofit/>
          </a:bodyPr>
          <a:lstStyle/>
          <a:p>
            <a:pPr marL="0" indent="0" algn="ctr">
              <a:buNone/>
            </a:pPr>
            <a:r>
              <a:rPr lang="it-IT" sz="2000" b="1" dirty="0">
                <a:latin typeface="Times New Roman" panose="02020603050405020304" pitchFamily="18" charset="0"/>
                <a:ea typeface="SimSun-ExtB" panose="02010609060101010101" pitchFamily="49" charset="-122"/>
                <a:cs typeface="Times New Roman" panose="02020603050405020304" pitchFamily="18" charset="0"/>
              </a:rPr>
              <a:t> </a:t>
            </a:r>
            <a:endParaRPr lang="it-IT" sz="2000" b="1" dirty="0">
              <a:latin typeface="Times New Roman" panose="02020603050405020304" pitchFamily="18" charset="0"/>
              <a:ea typeface="SimSun-ExtB" panose="02010609060101010101" pitchFamily="49" charset="-122"/>
              <a:cs typeface="Times New Roman" panose="02020603050405020304" pitchFamily="18" charset="0"/>
            </a:endParaRPr>
          </a:p>
          <a:p>
            <a:pPr marL="0" indent="0" algn="ctr">
              <a:buNone/>
            </a:pPr>
            <a:endParaRPr lang="it-IT" sz="2000" b="1" dirty="0">
              <a:latin typeface="Times New Roman" panose="02020603050405020304" pitchFamily="18" charset="0"/>
              <a:ea typeface="SimSun-ExtB" panose="02010609060101010101" pitchFamily="49" charset="-122"/>
              <a:cs typeface="Times New Roman" panose="02020603050405020304" pitchFamily="18" charset="0"/>
            </a:endParaRPr>
          </a:p>
        </p:txBody>
      </p:sp>
      <p:pic>
        <p:nvPicPr>
          <p:cNvPr id="6" name="Immagin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613" y="1926945"/>
            <a:ext cx="5523271" cy="4389120"/>
          </a:xfrm>
          <a:prstGeom prst="rect">
            <a:avLst/>
          </a:prstGeom>
        </p:spPr>
      </p:pic>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7843" y="1926945"/>
            <a:ext cx="5985389" cy="43891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856965"/>
          </a:xfrm>
        </p:spPr>
        <p:txBody>
          <a:bodyPr>
            <a:normAutofit fontScale="90000"/>
          </a:bodyPr>
          <a:lstStyle/>
          <a:p>
            <a:pPr algn="ctr"/>
            <a:r>
              <a:rPr lang="it-IT" sz="2000" b="1" dirty="0">
                <a:latin typeface="Times New Roman" panose="02020603050405020304" pitchFamily="18" charset="0"/>
                <a:cs typeface="Times New Roman" panose="02020603050405020304" pitchFamily="18" charset="0"/>
              </a:rPr>
              <a:t> </a:t>
            </a:r>
            <a:r>
              <a:rPr lang="it-IT" sz="3200" b="1" dirty="0">
                <a:solidFill>
                  <a:srgbClr val="FF0000"/>
                </a:solidFill>
                <a:latin typeface="Times New Roman" panose="02020603050405020304" pitchFamily="18" charset="0"/>
                <a:cs typeface="Times New Roman" panose="02020603050405020304" pitchFamily="18" charset="0"/>
              </a:rPr>
              <a:t>Gestione delle vie aeree difficili</a:t>
            </a:r>
            <a:br>
              <a:rPr lang="it-IT" sz="3200" b="1" dirty="0">
                <a:solidFill>
                  <a:srgbClr val="FF0000"/>
                </a:solidFill>
                <a:latin typeface="Times New Roman" panose="02020603050405020304" pitchFamily="18" charset="0"/>
                <a:cs typeface="Times New Roman" panose="02020603050405020304" pitchFamily="18" charset="0"/>
              </a:rPr>
            </a:br>
            <a:br>
              <a:rPr lang="it-IT" sz="3200" b="1" dirty="0">
                <a:solidFill>
                  <a:srgbClr val="FF0000"/>
                </a:solidFill>
                <a:latin typeface="Times New Roman" panose="02020603050405020304" pitchFamily="18" charset="0"/>
                <a:cs typeface="Times New Roman" panose="02020603050405020304" pitchFamily="18" charset="0"/>
              </a:rPr>
            </a:br>
            <a:r>
              <a:rPr lang="it-IT" sz="3110" b="1" i="1" dirty="0">
                <a:solidFill>
                  <a:srgbClr val="FF0000"/>
                </a:solidFill>
                <a:latin typeface="Times New Roman" panose="02020603050405020304" pitchFamily="18" charset="0"/>
                <a:cs typeface="Times New Roman" panose="02020603050405020304" pitchFamily="18" charset="0"/>
              </a:rPr>
              <a:t>CONSIDERAZIONI  ANATOMO – FISIOLOGICHE</a:t>
            </a:r>
            <a:br>
              <a:rPr lang="it-IT" sz="3110" b="1" i="1" dirty="0">
                <a:solidFill>
                  <a:srgbClr val="FF0000"/>
                </a:solidFill>
                <a:latin typeface="Times New Roman" panose="02020603050405020304" pitchFamily="18" charset="0"/>
                <a:cs typeface="Times New Roman" panose="02020603050405020304" pitchFamily="18" charset="0"/>
              </a:rPr>
            </a:br>
            <a:br>
              <a:rPr lang="it-IT" sz="2000" b="1" i="1" dirty="0">
                <a:solidFill>
                  <a:srgbClr val="FF0000"/>
                </a:solidFill>
                <a:latin typeface="Times New Roman" panose="02020603050405020304" pitchFamily="18" charset="0"/>
                <a:cs typeface="Times New Roman" panose="02020603050405020304" pitchFamily="18" charset="0"/>
              </a:rPr>
            </a:br>
            <a:br>
              <a:rPr lang="it-IT" sz="1000" dirty="0"/>
            </a:br>
            <a:endParaRPr lang="it-IT" sz="2000"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2221865"/>
            <a:ext cx="10515600" cy="4351338"/>
          </a:xfrm>
        </p:spPr>
        <p:txBody>
          <a:bodyPr>
            <a:normAutofit fontScale="92500" lnSpcReduction="10000"/>
          </a:bodyPr>
          <a:lstStyle/>
          <a:p>
            <a:r>
              <a:rPr lang="it-IT" dirty="0">
                <a:latin typeface="Times New Roman" panose="02020603050405020304" pitchFamily="18" charset="0"/>
                <a:cs typeface="Times New Roman" panose="02020603050405020304" pitchFamily="18" charset="0"/>
              </a:rPr>
              <a:t>Nell’obeso la </a:t>
            </a:r>
            <a:r>
              <a:rPr lang="it-IT" b="1" dirty="0">
                <a:latin typeface="Times New Roman" panose="02020603050405020304" pitchFamily="18" charset="0"/>
                <a:cs typeface="Times New Roman" panose="02020603050405020304" pitchFamily="18" charset="0"/>
              </a:rPr>
              <a:t>capacità funzionale residua </a:t>
            </a:r>
            <a:r>
              <a:rPr lang="it-IT" dirty="0">
                <a:latin typeface="Times New Roman" panose="02020603050405020304" pitchFamily="18" charset="0"/>
                <a:cs typeface="Times New Roman" panose="02020603050405020304" pitchFamily="18" charset="0"/>
              </a:rPr>
              <a:t>è considerevolmente </a:t>
            </a:r>
            <a:r>
              <a:rPr lang="it-IT" b="1" dirty="0">
                <a:latin typeface="Times New Roman" panose="02020603050405020304" pitchFamily="18" charset="0"/>
                <a:cs typeface="Times New Roman" panose="02020603050405020304" pitchFamily="18" charset="0"/>
              </a:rPr>
              <a:t>ridotta</a:t>
            </a:r>
            <a:endParaRPr lang="it-IT" b="1"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maggiore incidenza di ernia </a:t>
            </a:r>
            <a:r>
              <a:rPr lang="it-IT" b="1" dirty="0" err="1">
                <a:latin typeface="Times New Roman" panose="02020603050405020304" pitchFamily="18" charset="0"/>
                <a:cs typeface="Times New Roman" panose="02020603050405020304" pitchFamily="18" charset="0"/>
              </a:rPr>
              <a:t>jatale</a:t>
            </a:r>
            <a:r>
              <a:rPr lang="it-IT" b="1" dirty="0">
                <a:latin typeface="Times New Roman" panose="02020603050405020304" pitchFamily="18" charset="0"/>
                <a:cs typeface="Times New Roman" panose="02020603050405020304" pitchFamily="18" charset="0"/>
              </a:rPr>
              <a:t> e reflusso gastroesofageo </a:t>
            </a:r>
            <a:r>
              <a:rPr lang="it-IT" dirty="0">
                <a:latin typeface="Times New Roman" panose="02020603050405020304" pitchFamily="18" charset="0"/>
                <a:cs typeface="Times New Roman" panose="02020603050405020304" pitchFamily="18" charset="0"/>
              </a:rPr>
              <a:t>in questi pazienti, espone li stessi a </a:t>
            </a:r>
            <a:r>
              <a:rPr lang="it-IT" b="1" dirty="0">
                <a:latin typeface="Times New Roman" panose="02020603050405020304" pitchFamily="18" charset="0"/>
                <a:cs typeface="Times New Roman" panose="02020603050405020304" pitchFamily="18" charset="0"/>
              </a:rPr>
              <a:t>maggior rischio di aspirazione </a:t>
            </a:r>
            <a:r>
              <a:rPr lang="it-IT" dirty="0">
                <a:latin typeface="Times New Roman" panose="02020603050405020304" pitchFamily="18" charset="0"/>
                <a:cs typeface="Times New Roman" panose="02020603050405020304" pitchFamily="18" charset="0"/>
              </a:rPr>
              <a:t>del contenuto acido dello stomaco durante le procedure di intubazione, soprattutto se difficile. Opportuno somministrare anti acidi</a:t>
            </a:r>
            <a:endParaRPr lang="it-IT" dirty="0">
              <a:latin typeface="Times New Roman" panose="02020603050405020304" pitchFamily="18" charset="0"/>
              <a:cs typeface="Times New Roman" panose="02020603050405020304" pitchFamily="18" charset="0"/>
            </a:endParaRPr>
          </a:p>
          <a:p>
            <a:r>
              <a:rPr lang="it-IT" dirty="0"/>
              <a:t> Anche se l’obesità, di per se, non rappresenta un fattore di rischio, </a:t>
            </a:r>
            <a:r>
              <a:rPr lang="it-IT" b="1" dirty="0"/>
              <a:t>l’intubazione tracheale è più difficoltosa rispetto alla popolazione normale, unitamente alla ventilazione</a:t>
            </a:r>
            <a:r>
              <a:rPr lang="it-IT" dirty="0"/>
              <a:t> in maschera facciale. Il rischio di intubazione difficile aumenta in presenza di un </a:t>
            </a:r>
            <a:r>
              <a:rPr lang="it-IT" dirty="0" err="1"/>
              <a:t>Mallampati</a:t>
            </a:r>
            <a:r>
              <a:rPr lang="it-IT" dirty="0"/>
              <a:t> ≥3 ,con l’aumentare della circonferenza del collo (40 cm: 5%; 50 cm: 18%; 60 cm: 35%) e nei pz OSAS + ( polisonnografia se </a:t>
            </a:r>
            <a:r>
              <a:rPr lang="it-IT" u="sng" dirty="0"/>
              <a:t>S</a:t>
            </a:r>
            <a:r>
              <a:rPr lang="it-IT" dirty="0"/>
              <a:t>top Bang presuntivo di OSAS durante la valutazione anestesiologica </a:t>
            </a:r>
            <a:r>
              <a:rPr lang="it-IT" dirty="0" err="1"/>
              <a:t>pre</a:t>
            </a:r>
            <a:r>
              <a:rPr lang="it-IT" dirty="0"/>
              <a:t> operatoria)</a:t>
            </a:r>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658761"/>
            <a:ext cx="9144000" cy="1474839"/>
          </a:xfrm>
        </p:spPr>
        <p:txBody>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5" name="Immagin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36545" y="259714"/>
            <a:ext cx="8062452" cy="584036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sp>
        <p:nvSpPr>
          <p:cNvPr id="3" name="Sottotitolo 2"/>
          <p:cNvSpPr>
            <a:spLocks noGrp="1"/>
          </p:cNvSpPr>
          <p:nvPr>
            <p:ph type="subTitle" idx="1"/>
          </p:nvPr>
        </p:nvSpPr>
        <p:spPr/>
        <p:txBody>
          <a:bodyPr/>
          <a:lstStyle/>
          <a:p>
            <a:endParaRPr lang="it-IT"/>
          </a:p>
        </p:txBody>
      </p:sp>
      <p:pic>
        <p:nvPicPr>
          <p:cNvPr id="5" name="Immagin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89471" y="117987"/>
            <a:ext cx="7600335" cy="67400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79872" y="2351396"/>
            <a:ext cx="9144000" cy="3498798"/>
          </a:xfrm>
        </p:spPr>
        <p:txBody>
          <a:bodyPr>
            <a:noAutofit/>
          </a:bodyPr>
          <a:lstStyle/>
          <a:p>
            <a:r>
              <a:rPr lang="it-IT" sz="3600" b="1" dirty="0">
                <a:solidFill>
                  <a:srgbClr val="FF0000"/>
                </a:solidFill>
                <a:latin typeface="Times New Roman" panose="02020603050405020304" pitchFamily="18" charset="0"/>
                <a:cs typeface="Times New Roman" panose="02020603050405020304" pitchFamily="18" charset="0"/>
              </a:rPr>
              <a:t>Gestione delle vie aeree difficili</a:t>
            </a:r>
            <a:br>
              <a:rPr lang="it-IT" sz="3600" b="1" dirty="0">
                <a:solidFill>
                  <a:srgbClr val="FF0000"/>
                </a:solidFill>
                <a:latin typeface="Times New Roman" panose="02020603050405020304" pitchFamily="18" charset="0"/>
                <a:cs typeface="Times New Roman" panose="02020603050405020304" pitchFamily="18" charset="0"/>
              </a:rPr>
            </a:br>
            <a:br>
              <a:rPr lang="it-IT" sz="2000" b="1" dirty="0">
                <a:latin typeface="Times New Roman" panose="02020603050405020304" pitchFamily="18" charset="0"/>
                <a:cs typeface="Times New Roman" panose="02020603050405020304" pitchFamily="18" charset="0"/>
              </a:rPr>
            </a:br>
            <a:r>
              <a:rPr lang="it-IT" sz="2000" b="1" dirty="0">
                <a:latin typeface="Times New Roman" panose="02020603050405020304" pitchFamily="18" charset="0"/>
                <a:cs typeface="Times New Roman" panose="02020603050405020304" pitchFamily="18" charset="0"/>
              </a:rPr>
              <a:t>PREOSSIGENAZIONE</a:t>
            </a:r>
            <a:r>
              <a:rPr lang="it-IT" sz="2000" dirty="0">
                <a:latin typeface="Times New Roman" panose="02020603050405020304" pitchFamily="18" charset="0"/>
                <a:cs typeface="Times New Roman" panose="02020603050405020304" pitchFamily="18" charset="0"/>
              </a:rPr>
              <a:t> • Il paziente obeso raggiunge livelli critici di saturazione più rapidamente rispetto ad un normopeso e ciò rende la </a:t>
            </a:r>
            <a:r>
              <a:rPr lang="it-IT" sz="2000" dirty="0" err="1">
                <a:latin typeface="Times New Roman" panose="02020603050405020304" pitchFamily="18" charset="0"/>
                <a:cs typeface="Times New Roman" panose="02020603050405020304" pitchFamily="18" charset="0"/>
              </a:rPr>
              <a:t>preossigenazione</a:t>
            </a:r>
            <a:r>
              <a:rPr lang="it-IT" sz="2000" dirty="0">
                <a:latin typeface="Times New Roman" panose="02020603050405020304" pitchFamily="18" charset="0"/>
                <a:cs typeface="Times New Roman" panose="02020603050405020304" pitchFamily="18" charset="0"/>
              </a:rPr>
              <a:t> mediante maschera facciale una tecnica di fondamentale importanza prima dell’intubazione.</a:t>
            </a:r>
            <a:br>
              <a:rPr lang="it-IT" sz="2000" dirty="0">
                <a:latin typeface="Times New Roman" panose="02020603050405020304" pitchFamily="18" charset="0"/>
                <a:cs typeface="Times New Roman" panose="02020603050405020304" pitchFamily="18" charset="0"/>
              </a:rPr>
            </a:br>
            <a:br>
              <a:rPr lang="it-IT" sz="2000" dirty="0">
                <a:latin typeface="Times New Roman" panose="02020603050405020304" pitchFamily="18" charset="0"/>
                <a:cs typeface="Times New Roman" panose="02020603050405020304" pitchFamily="18" charset="0"/>
              </a:rPr>
            </a:br>
            <a:br>
              <a:rPr lang="it-IT" sz="2000" dirty="0">
                <a:latin typeface="Times New Roman" panose="02020603050405020304" pitchFamily="18" charset="0"/>
                <a:cs typeface="Times New Roman" panose="02020603050405020304" pitchFamily="18" charset="0"/>
              </a:rPr>
            </a:br>
            <a:r>
              <a:rPr lang="it-IT" sz="2000" dirty="0">
                <a:latin typeface="Times New Roman" panose="02020603050405020304" pitchFamily="18" charset="0"/>
                <a:cs typeface="Times New Roman" panose="02020603050405020304" pitchFamily="18" charset="0"/>
              </a:rPr>
              <a:t> </a:t>
            </a:r>
            <a:r>
              <a:rPr lang="it-IT" sz="2000" b="1" dirty="0">
                <a:latin typeface="Times New Roman" panose="02020603050405020304" pitchFamily="18" charset="0"/>
                <a:cs typeface="Times New Roman" panose="02020603050405020304" pitchFamily="18" charset="0"/>
              </a:rPr>
              <a:t>DIFFICOLTÀ DI VENTILAZIONE IN MASCHERA FACCIALE </a:t>
            </a:r>
            <a:r>
              <a:rPr lang="it-IT" sz="2000" dirty="0">
                <a:latin typeface="Times New Roman" panose="02020603050405020304" pitchFamily="18" charset="0"/>
                <a:cs typeface="Times New Roman" panose="02020603050405020304" pitchFamily="18" charset="0"/>
              </a:rPr>
              <a:t>• Uso di cannule orofaringee di appropriate dimensioni • Tecniche di ventilazione a “quattro mani” </a:t>
            </a:r>
            <a:br>
              <a:rPr lang="it-IT" sz="2000" dirty="0">
                <a:latin typeface="Times New Roman" panose="02020603050405020304" pitchFamily="18" charset="0"/>
                <a:cs typeface="Times New Roman" panose="02020603050405020304" pitchFamily="18" charset="0"/>
              </a:rPr>
            </a:br>
            <a:br>
              <a:rPr lang="it-IT" sz="2000" dirty="0">
                <a:latin typeface="Times New Roman" panose="02020603050405020304" pitchFamily="18" charset="0"/>
                <a:cs typeface="Times New Roman" panose="02020603050405020304" pitchFamily="18" charset="0"/>
              </a:rPr>
            </a:br>
            <a:br>
              <a:rPr lang="it-IT" sz="2000" dirty="0">
                <a:latin typeface="Times New Roman" panose="02020603050405020304" pitchFamily="18" charset="0"/>
                <a:cs typeface="Times New Roman" panose="02020603050405020304" pitchFamily="18" charset="0"/>
              </a:rPr>
            </a:br>
            <a:r>
              <a:rPr lang="it-IT" sz="2000" b="1" dirty="0">
                <a:latin typeface="Times New Roman" panose="02020603050405020304" pitchFamily="18" charset="0"/>
                <a:cs typeface="Times New Roman" panose="02020603050405020304" pitchFamily="18" charset="0"/>
              </a:rPr>
              <a:t>A FRONTE DI UNA DIFFICOLTÀ NELLA VENTILAZIONE MEDIANTE MASCHERA FACCIALE LA LETTERATURA CONSENTE L’USO DI DISPOSITIVI SOPRAGLOTTICI (MLA)</a:t>
            </a:r>
            <a:br>
              <a:rPr lang="it-IT" sz="2000" b="1" dirty="0">
                <a:latin typeface="Times New Roman" panose="02020603050405020304" pitchFamily="18" charset="0"/>
                <a:cs typeface="Times New Roman" panose="02020603050405020304" pitchFamily="18" charset="0"/>
              </a:rPr>
            </a:br>
            <a:br>
              <a:rPr lang="it-IT" sz="2000" b="1" dirty="0">
                <a:latin typeface="Times New Roman" panose="02020603050405020304" pitchFamily="18" charset="0"/>
                <a:cs typeface="Times New Roman" panose="02020603050405020304" pitchFamily="18" charset="0"/>
              </a:rPr>
            </a:br>
            <a:r>
              <a:rPr lang="it-IT" sz="2000" b="1" dirty="0">
                <a:latin typeface="Times New Roman" panose="02020603050405020304" pitchFamily="18" charset="0"/>
                <a:cs typeface="Times New Roman" panose="02020603050405020304" pitchFamily="18" charset="0"/>
              </a:rPr>
              <a:t>In OGNI CASO è assolutamente necessario avere a disposizione TUTTI i presidi consigliati per l’IOT difficile ( Video laringoscopio, introduttore tracheale, FOB)</a:t>
            </a:r>
            <a:br>
              <a:rPr lang="it-IT" sz="2000" b="1" dirty="0">
                <a:latin typeface="Times New Roman" panose="02020603050405020304" pitchFamily="18" charset="0"/>
                <a:cs typeface="Times New Roman" panose="02020603050405020304" pitchFamily="18" charset="0"/>
              </a:rPr>
            </a:br>
            <a:br>
              <a:rPr lang="it-IT" sz="2000" b="1" dirty="0">
                <a:latin typeface="Times New Roman" panose="02020603050405020304" pitchFamily="18" charset="0"/>
                <a:cs typeface="Times New Roman" panose="02020603050405020304" pitchFamily="18" charset="0"/>
              </a:rPr>
            </a:br>
            <a:endParaRPr lang="it-IT" sz="2000" b="1"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1415845" y="5432553"/>
            <a:ext cx="9144000" cy="810931"/>
          </a:xfrm>
        </p:spPr>
        <p:txBody>
          <a:bodyPr>
            <a:normAutofit/>
          </a:bodyPr>
          <a:lstStyle/>
          <a:p>
            <a:endParaRPr lang="it-IT"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i="0" u="none" strike="noStrike" baseline="0" dirty="0">
                <a:solidFill>
                  <a:srgbClr val="191919"/>
                </a:solidFill>
                <a:latin typeface="Times New Roman" panose="02020603050405020304" pitchFamily="18" charset="0"/>
              </a:rPr>
              <a:t>     L’obesità è considerata una malattia severa perché</a:t>
            </a:r>
            <a:br>
              <a:rPr lang="it-IT" sz="2800" b="1" i="0" u="none" strike="noStrike" baseline="0" dirty="0">
                <a:solidFill>
                  <a:srgbClr val="191919"/>
                </a:solidFill>
                <a:latin typeface="Times New Roman" panose="02020603050405020304" pitchFamily="18" charset="0"/>
              </a:rPr>
            </a:br>
            <a:br>
              <a:rPr lang="it-IT" sz="2800" b="1" i="0" u="none" strike="noStrike" baseline="0" dirty="0">
                <a:solidFill>
                  <a:srgbClr val="191919"/>
                </a:solidFill>
                <a:latin typeface="Times New Roman" panose="02020603050405020304" pitchFamily="18" charset="0"/>
              </a:rPr>
            </a:br>
            <a:r>
              <a:rPr lang="it-IT" sz="2800" b="1" i="0" u="none" strike="noStrike" baseline="0" dirty="0">
                <a:solidFill>
                  <a:srgbClr val="191919"/>
                </a:solidFill>
                <a:latin typeface="Times New Roman" panose="02020603050405020304" pitchFamily="18" charset="0"/>
              </a:rPr>
              <a:t>             rappresenta un fattore di rischio rilevante:</a:t>
            </a:r>
            <a:endParaRPr lang="it-IT" sz="2800" b="1" dirty="0"/>
          </a:p>
        </p:txBody>
      </p:sp>
      <p:sp>
        <p:nvSpPr>
          <p:cNvPr id="3" name="Segnaposto contenuto 2"/>
          <p:cNvSpPr>
            <a:spLocks noGrp="1"/>
          </p:cNvSpPr>
          <p:nvPr>
            <p:ph idx="1"/>
          </p:nvPr>
        </p:nvSpPr>
        <p:spPr>
          <a:xfrm>
            <a:off x="838200" y="2084439"/>
            <a:ext cx="10515600" cy="4092524"/>
          </a:xfrm>
          <a:solidFill>
            <a:srgbClr val="92D050"/>
          </a:solidFill>
        </p:spPr>
        <p:txBody>
          <a:bodyPr>
            <a:normAutofit fontScale="92500" lnSpcReduction="10000"/>
          </a:bodyPr>
          <a:lstStyle/>
          <a:p>
            <a:pPr algn="l"/>
            <a:r>
              <a:rPr lang="it-IT" sz="2800" b="0" i="0" u="none" strike="noStrike" baseline="0" dirty="0">
                <a:solidFill>
                  <a:srgbClr val="191919"/>
                </a:solidFill>
                <a:latin typeface="Times New Roman" panose="02020603050405020304" pitchFamily="18" charset="0"/>
              </a:rPr>
              <a:t>Diabete mellito tipo II</a:t>
            </a:r>
            <a:endParaRPr lang="it-IT" sz="2800" b="0" i="0" u="none" strike="noStrike" baseline="0" dirty="0">
              <a:solidFill>
                <a:srgbClr val="191919"/>
              </a:solidFill>
              <a:latin typeface="Times New Roman" panose="02020603050405020304" pitchFamily="18" charset="0"/>
            </a:endParaRPr>
          </a:p>
          <a:p>
            <a:pPr algn="l"/>
            <a:r>
              <a:rPr lang="it-IT" sz="2800" b="0" i="0" u="none" strike="noStrike" baseline="0" dirty="0">
                <a:solidFill>
                  <a:srgbClr val="FF0000"/>
                </a:solidFill>
                <a:latin typeface="Arial" panose="020B0604020202020204" pitchFamily="34" charset="0"/>
              </a:rPr>
              <a:t>• </a:t>
            </a:r>
            <a:r>
              <a:rPr lang="it-IT" sz="2800" b="0" i="0" u="none" strike="noStrike" baseline="0" dirty="0">
                <a:solidFill>
                  <a:srgbClr val="191919"/>
                </a:solidFill>
                <a:latin typeface="Times New Roman" panose="02020603050405020304" pitchFamily="18" charset="0"/>
              </a:rPr>
              <a:t>Ipertensione</a:t>
            </a:r>
            <a:endParaRPr lang="it-IT" sz="2800" b="0" i="0" u="none" strike="noStrike" baseline="0" dirty="0">
              <a:solidFill>
                <a:srgbClr val="191919"/>
              </a:solidFill>
              <a:latin typeface="Times New Roman" panose="02020603050405020304" pitchFamily="18" charset="0"/>
            </a:endParaRPr>
          </a:p>
          <a:p>
            <a:pPr algn="l"/>
            <a:r>
              <a:rPr lang="it-IT" sz="2800" b="0" i="0" u="none" strike="noStrike" baseline="0" dirty="0">
                <a:solidFill>
                  <a:srgbClr val="FF0000"/>
                </a:solidFill>
                <a:latin typeface="Arial" panose="020B0604020202020204" pitchFamily="34" charset="0"/>
              </a:rPr>
              <a:t>• </a:t>
            </a:r>
            <a:r>
              <a:rPr lang="it-IT" sz="2800" b="0" i="0" u="none" strike="noStrike" baseline="0" dirty="0">
                <a:solidFill>
                  <a:srgbClr val="191919"/>
                </a:solidFill>
                <a:latin typeface="Times New Roman" panose="02020603050405020304" pitchFamily="18" charset="0"/>
              </a:rPr>
              <a:t>Ictus cerebrale</a:t>
            </a:r>
            <a:endParaRPr lang="it-IT" sz="2800" b="0" i="0" u="none" strike="noStrike" baseline="0" dirty="0">
              <a:solidFill>
                <a:srgbClr val="191919"/>
              </a:solidFill>
              <a:latin typeface="Times New Roman" panose="02020603050405020304" pitchFamily="18" charset="0"/>
            </a:endParaRPr>
          </a:p>
          <a:p>
            <a:pPr algn="l"/>
            <a:r>
              <a:rPr lang="it-IT" sz="2800" b="0" i="0" u="none" strike="noStrike" baseline="0" dirty="0">
                <a:solidFill>
                  <a:srgbClr val="FF0000"/>
                </a:solidFill>
                <a:latin typeface="Arial" panose="020B0604020202020204" pitchFamily="34" charset="0"/>
              </a:rPr>
              <a:t>• </a:t>
            </a:r>
            <a:r>
              <a:rPr lang="it-IT" sz="2800" b="0" i="0" u="none" strike="noStrike" baseline="0" dirty="0">
                <a:solidFill>
                  <a:srgbClr val="191919"/>
                </a:solidFill>
                <a:latin typeface="Times New Roman" panose="02020603050405020304" pitchFamily="18" charset="0"/>
              </a:rPr>
              <a:t>IMA</a:t>
            </a:r>
            <a:endParaRPr lang="it-IT" sz="2800" b="0" i="0" u="none" strike="noStrike" baseline="0" dirty="0">
              <a:solidFill>
                <a:srgbClr val="191919"/>
              </a:solidFill>
              <a:latin typeface="Times New Roman" panose="02020603050405020304" pitchFamily="18" charset="0"/>
            </a:endParaRPr>
          </a:p>
          <a:p>
            <a:pPr algn="l"/>
            <a:r>
              <a:rPr lang="it-IT" sz="2800" b="0" i="0" u="none" strike="noStrike" baseline="0" dirty="0">
                <a:solidFill>
                  <a:srgbClr val="FF0000"/>
                </a:solidFill>
                <a:latin typeface="Arial" panose="020B0604020202020204" pitchFamily="34" charset="0"/>
              </a:rPr>
              <a:t>• </a:t>
            </a:r>
            <a:r>
              <a:rPr lang="it-IT" sz="2800" b="0" i="0" u="none" strike="noStrike" baseline="0" dirty="0">
                <a:solidFill>
                  <a:srgbClr val="191919"/>
                </a:solidFill>
                <a:latin typeface="Times New Roman" panose="02020603050405020304" pitchFamily="18" charset="0"/>
              </a:rPr>
              <a:t>Insufficienza respiratoria</a:t>
            </a:r>
            <a:endParaRPr lang="it-IT" sz="2800" b="0" i="0" u="none" strike="noStrike" baseline="0" dirty="0">
              <a:solidFill>
                <a:srgbClr val="191919"/>
              </a:solidFill>
              <a:latin typeface="Times New Roman" panose="02020603050405020304" pitchFamily="18" charset="0"/>
            </a:endParaRPr>
          </a:p>
          <a:p>
            <a:pPr algn="l"/>
            <a:r>
              <a:rPr lang="it-IT" sz="2800" b="0" i="0" u="none" strike="noStrike" baseline="0" dirty="0">
                <a:solidFill>
                  <a:srgbClr val="FF0000"/>
                </a:solidFill>
                <a:latin typeface="Arial" panose="020B0604020202020204" pitchFamily="34" charset="0"/>
              </a:rPr>
              <a:t>• </a:t>
            </a:r>
            <a:r>
              <a:rPr lang="it-IT" sz="2800" b="0" i="0" u="none" strike="noStrike" baseline="0" dirty="0">
                <a:solidFill>
                  <a:srgbClr val="191919"/>
                </a:solidFill>
                <a:latin typeface="Times New Roman" panose="02020603050405020304" pitchFamily="18" charset="0"/>
              </a:rPr>
              <a:t>Malattia tromboembolica</a:t>
            </a:r>
            <a:endParaRPr lang="it-IT" sz="2800" b="0" i="0" u="none" strike="noStrike" baseline="0" dirty="0">
              <a:solidFill>
                <a:srgbClr val="191919"/>
              </a:solidFill>
              <a:latin typeface="Times New Roman" panose="02020603050405020304" pitchFamily="18" charset="0"/>
            </a:endParaRPr>
          </a:p>
          <a:p>
            <a:pPr algn="l"/>
            <a:r>
              <a:rPr lang="it-IT" sz="2800" b="0" i="0" u="none" strike="noStrike" baseline="0" dirty="0">
                <a:solidFill>
                  <a:srgbClr val="FF0000"/>
                </a:solidFill>
                <a:latin typeface="Arial" panose="020B0604020202020204" pitchFamily="34" charset="0"/>
              </a:rPr>
              <a:t>• </a:t>
            </a:r>
            <a:r>
              <a:rPr lang="it-IT" sz="2800" b="0" i="0" u="none" strike="noStrike" baseline="0" dirty="0">
                <a:solidFill>
                  <a:srgbClr val="191919"/>
                </a:solidFill>
                <a:latin typeface="Times New Roman" panose="02020603050405020304" pitchFamily="18" charset="0"/>
              </a:rPr>
              <a:t>Malattie delle ossa e delle articolazioni</a:t>
            </a:r>
            <a:endParaRPr lang="it-IT" sz="2800" b="0" i="0" u="none" strike="noStrike" baseline="0" dirty="0">
              <a:solidFill>
                <a:srgbClr val="191919"/>
              </a:solidFill>
              <a:latin typeface="Times New Roman" panose="02020603050405020304" pitchFamily="18" charset="0"/>
            </a:endParaRPr>
          </a:p>
          <a:p>
            <a:pPr algn="l"/>
            <a:r>
              <a:rPr lang="it-IT" sz="2800" b="0" i="0" u="none" strike="noStrike" baseline="0" dirty="0">
                <a:solidFill>
                  <a:srgbClr val="FF0000"/>
                </a:solidFill>
                <a:latin typeface="Arial" panose="020B0604020202020204" pitchFamily="34" charset="0"/>
              </a:rPr>
              <a:t>• </a:t>
            </a:r>
            <a:r>
              <a:rPr lang="it-IT" sz="2800" b="0" i="0" u="none" strike="noStrike" baseline="0" dirty="0">
                <a:solidFill>
                  <a:srgbClr val="191919"/>
                </a:solidFill>
                <a:latin typeface="Times New Roman" panose="02020603050405020304" pitchFamily="18" charset="0"/>
              </a:rPr>
              <a:t>Calcolosi della colecisti</a:t>
            </a:r>
            <a:endParaRPr lang="it-IT" sz="2800" b="0" i="0" u="none" strike="noStrike" baseline="0" dirty="0">
              <a:solidFill>
                <a:srgbClr val="191919"/>
              </a:solidFill>
              <a:latin typeface="Times New Roman" panose="02020603050405020304" pitchFamily="18" charset="0"/>
            </a:endParaRPr>
          </a:p>
          <a:p>
            <a:pPr algn="l"/>
            <a:r>
              <a:rPr lang="it-IT" sz="2800" b="0" i="0" u="none" strike="noStrike" baseline="0" dirty="0">
                <a:solidFill>
                  <a:srgbClr val="FF0000"/>
                </a:solidFill>
                <a:latin typeface="Arial" panose="020B0604020202020204" pitchFamily="34" charset="0"/>
              </a:rPr>
              <a:t>• </a:t>
            </a:r>
            <a:r>
              <a:rPr lang="it-IT" sz="2800" b="0" i="0" u="none" strike="noStrike" baseline="0" dirty="0">
                <a:solidFill>
                  <a:srgbClr val="191919"/>
                </a:solidFill>
                <a:latin typeface="Times New Roman" panose="02020603050405020304" pitchFamily="18" charset="0"/>
              </a:rPr>
              <a:t>Ca colon, utero, mammella</a:t>
            </a: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915959"/>
          </a:xfrm>
        </p:spPr>
        <p:txBody>
          <a:bodyPr>
            <a:normAutofit/>
          </a:bodyPr>
          <a:lstStyle/>
          <a:p>
            <a:pPr algn="ctr"/>
            <a:r>
              <a:rPr lang="it-IT" sz="3600" b="1" dirty="0">
                <a:solidFill>
                  <a:srgbClr val="FF0000"/>
                </a:solidFill>
                <a:latin typeface="Times New Roman" panose="02020603050405020304" pitchFamily="18" charset="0"/>
                <a:cs typeface="Times New Roman" panose="02020603050405020304" pitchFamily="18" charset="0"/>
              </a:rPr>
              <a:t>Gestione vie aeree difficili</a:t>
            </a:r>
            <a:br>
              <a:rPr lang="it-IT" sz="3600" b="1" dirty="0">
                <a:solidFill>
                  <a:srgbClr val="FF0000"/>
                </a:solidFill>
                <a:latin typeface="Times New Roman" panose="02020603050405020304" pitchFamily="18" charset="0"/>
                <a:cs typeface="Times New Roman" panose="02020603050405020304" pitchFamily="18" charset="0"/>
              </a:rPr>
            </a:br>
            <a:endParaRPr lang="it-IT" sz="3600" b="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ormAutofit lnSpcReduction="10000"/>
          </a:bodyPr>
          <a:lstStyle/>
          <a:p>
            <a:r>
              <a:rPr lang="it-IT" dirty="0"/>
              <a:t>I pazienti obesi, durante l’apnea indotta farmacologicamente per permettere l’intubazione, raggiungono una saturazione inferiore a 90% in un tempo medio di 3 minuti rispetto ai 6 minuti dei normopeso. </a:t>
            </a:r>
            <a:endParaRPr lang="it-IT" dirty="0"/>
          </a:p>
          <a:p>
            <a:r>
              <a:rPr lang="it-IT" dirty="0"/>
              <a:t>In definitiva, più un paziente è obeso e più </a:t>
            </a:r>
            <a:r>
              <a:rPr lang="it-IT" dirty="0" err="1"/>
              <a:t>desatura</a:t>
            </a:r>
            <a:r>
              <a:rPr lang="it-IT" dirty="0"/>
              <a:t> rapidamente durante l’intubazione, tanto che in pazienti con BMI &gt; 60 Kg/m2 il tempo di desaturazione può essere inferiore a 1 minuto, il che permette un solo tentativo di intubazione. </a:t>
            </a:r>
            <a:endParaRPr lang="it-IT" dirty="0"/>
          </a:p>
          <a:p>
            <a:r>
              <a:rPr lang="it-IT" dirty="0"/>
              <a:t>I pazienti con indicazione alla Cpap (</a:t>
            </a:r>
            <a:r>
              <a:rPr lang="it-IT" dirty="0" err="1"/>
              <a:t>Osas</a:t>
            </a:r>
            <a:r>
              <a:rPr lang="it-IT" dirty="0"/>
              <a:t> moderato severa di nuova diagnosi), </a:t>
            </a:r>
            <a:r>
              <a:rPr lang="it-IT" b="1" dirty="0"/>
              <a:t>devono</a:t>
            </a:r>
            <a:r>
              <a:rPr lang="it-IT" dirty="0"/>
              <a:t> sottoporsi  nei precedenti 15 giorni </a:t>
            </a:r>
            <a:r>
              <a:rPr lang="it-IT" dirty="0" err="1"/>
              <a:t>pre</a:t>
            </a:r>
            <a:r>
              <a:rPr lang="it-IT" dirty="0"/>
              <a:t> operatori a ventilazione domiciliare notturna</a:t>
            </a: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1074174" y="463448"/>
            <a:ext cx="10515600" cy="1325563"/>
          </a:xfrm>
        </p:spPr>
        <p:txBody>
          <a:bodyPr>
            <a:normAutofit/>
          </a:bodyPr>
          <a:lstStyle/>
          <a:p>
            <a:pPr algn="ctr"/>
            <a:r>
              <a:rPr lang="it-IT" sz="2800" b="1" dirty="0">
                <a:solidFill>
                  <a:srgbClr val="FF0000"/>
                </a:solidFill>
                <a:latin typeface="Times New Roman" panose="02020603050405020304" pitchFamily="18" charset="0"/>
                <a:cs typeface="Times New Roman" panose="02020603050405020304" pitchFamily="18" charset="0"/>
              </a:rPr>
              <a:t>BLOCCO NEUROMUSCOLARE PROFONDO</a:t>
            </a:r>
            <a:br>
              <a:rPr lang="it-IT" sz="2800" b="1" dirty="0">
                <a:solidFill>
                  <a:srgbClr val="FF0000"/>
                </a:solidFill>
                <a:latin typeface="Times New Roman" panose="02020603050405020304" pitchFamily="18" charset="0"/>
                <a:cs typeface="Times New Roman" panose="02020603050405020304" pitchFamily="18" charset="0"/>
              </a:rPr>
            </a:br>
            <a:r>
              <a:rPr lang="it-IT" sz="2800" b="1" dirty="0">
                <a:solidFill>
                  <a:srgbClr val="FF0000"/>
                </a:solidFill>
                <a:latin typeface="Times New Roman" panose="02020603050405020304" pitchFamily="18" charset="0"/>
                <a:cs typeface="Times New Roman" panose="02020603050405020304" pitchFamily="18" charset="0"/>
              </a:rPr>
              <a:t> (monitoraggio sistema TOF)</a:t>
            </a:r>
            <a:endParaRPr lang="it-IT" sz="2800" b="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1074174" y="1622323"/>
            <a:ext cx="10515600" cy="4603801"/>
          </a:xfrm>
        </p:spPr>
        <p:txBody>
          <a:bodyPr>
            <a:normAutofit fontScale="92500" lnSpcReduction="10000"/>
          </a:bodyPr>
          <a:lstStyle/>
          <a:p>
            <a:r>
              <a:rPr lang="it-IT" dirty="0"/>
              <a:t>Riduzione della pressione intra-addominale </a:t>
            </a:r>
            <a:endParaRPr lang="it-IT" dirty="0"/>
          </a:p>
          <a:p>
            <a:r>
              <a:rPr lang="it-IT" dirty="0"/>
              <a:t>Minore effetto negativo sulla gittata cardiaca </a:t>
            </a:r>
            <a:endParaRPr lang="it-IT" dirty="0"/>
          </a:p>
          <a:p>
            <a:r>
              <a:rPr lang="it-IT" dirty="0"/>
              <a:t>Migliore perfusione degli organi periferici </a:t>
            </a:r>
            <a:endParaRPr lang="it-IT" dirty="0"/>
          </a:p>
          <a:p>
            <a:r>
              <a:rPr lang="it-IT" dirty="0"/>
              <a:t>Riduzione delle pressioni delle vie aeree </a:t>
            </a:r>
            <a:endParaRPr lang="it-IT" dirty="0"/>
          </a:p>
          <a:p>
            <a:r>
              <a:rPr lang="it-IT" dirty="0"/>
              <a:t>Miglioramento del rapporto Ventilazione/Perfusione intraoperatorio </a:t>
            </a:r>
            <a:endParaRPr lang="it-IT" dirty="0"/>
          </a:p>
          <a:p>
            <a:r>
              <a:rPr lang="it-IT" dirty="0"/>
              <a:t>Riduzione delle atelettasie polmonari </a:t>
            </a:r>
            <a:endParaRPr lang="it-IT" dirty="0"/>
          </a:p>
          <a:p>
            <a:r>
              <a:rPr lang="it-IT" dirty="0"/>
              <a:t>Riduzione dell’ipertensione endocranica </a:t>
            </a:r>
            <a:endParaRPr lang="it-IT" dirty="0"/>
          </a:p>
          <a:p>
            <a:r>
              <a:rPr lang="it-IT" dirty="0"/>
              <a:t>Riduzione dell’insorgenza di aumentata pressione intraoculare </a:t>
            </a:r>
            <a:endParaRPr lang="it-IT" dirty="0"/>
          </a:p>
          <a:p>
            <a:r>
              <a:rPr lang="it-IT" dirty="0"/>
              <a:t>Riduzione dell’insorgenza di trombosi venosa profonda da stasi venosa </a:t>
            </a:r>
            <a:endParaRPr lang="it-IT" dirty="0"/>
          </a:p>
          <a:p>
            <a:r>
              <a:rPr lang="it-IT" dirty="0"/>
              <a:t>Riduzione del dolore postoperatorio</a:t>
            </a:r>
            <a:endParaRPr lang="it-IT" dirty="0"/>
          </a:p>
        </p:txBody>
      </p:sp>
      <p:pic>
        <p:nvPicPr>
          <p:cNvPr id="4" name="Immagine 3"/>
          <p:cNvPicPr>
            <a:picLocks noChangeAspect="1"/>
          </p:cNvPicPr>
          <p:nvPr/>
        </p:nvPicPr>
        <p:blipFill>
          <a:blip r:embed="rId1"/>
          <a:stretch>
            <a:fillRect/>
          </a:stretch>
        </p:blipFill>
        <p:spPr>
          <a:xfrm>
            <a:off x="501446" y="0"/>
            <a:ext cx="11189108" cy="658761"/>
          </a:xfrm>
          <a:prstGeom prst="rect">
            <a:avLst/>
          </a:prstGeom>
        </p:spPr>
      </p:pic>
      <p:pic>
        <p:nvPicPr>
          <p:cNvPr id="5" name="Immagine 4"/>
          <p:cNvPicPr>
            <a:picLocks noChangeAspect="1"/>
          </p:cNvPicPr>
          <p:nvPr/>
        </p:nvPicPr>
        <p:blipFill>
          <a:blip r:embed="rId1"/>
          <a:stretch>
            <a:fillRect/>
          </a:stretch>
        </p:blipFill>
        <p:spPr>
          <a:xfrm>
            <a:off x="501446" y="134067"/>
            <a:ext cx="11189108" cy="658761"/>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i="1" dirty="0">
                <a:solidFill>
                  <a:srgbClr val="FF0000"/>
                </a:solidFill>
              </a:rPr>
              <a:t>Setting ventilatorio intra operatorio</a:t>
            </a:r>
            <a:endParaRPr lang="it-IT" b="1" i="1" dirty="0">
              <a:solidFill>
                <a:srgbClr val="FF0000"/>
              </a:solidFill>
            </a:endParaRPr>
          </a:p>
        </p:txBody>
      </p:sp>
      <p:sp>
        <p:nvSpPr>
          <p:cNvPr id="3" name="Segnaposto contenuto 2"/>
          <p:cNvSpPr>
            <a:spLocks noGrp="1"/>
          </p:cNvSpPr>
          <p:nvPr>
            <p:ph idx="1"/>
          </p:nvPr>
        </p:nvSpPr>
        <p:spPr>
          <a:xfrm>
            <a:off x="897255" y="2251381"/>
            <a:ext cx="10515600" cy="4033531"/>
          </a:xfrm>
        </p:spPr>
        <p:txBody>
          <a:bodyPr/>
          <a:lstStyle/>
          <a:p>
            <a:r>
              <a:rPr lang="it-IT" b="1" dirty="0">
                <a:solidFill>
                  <a:srgbClr val="FF0000"/>
                </a:solidFill>
              </a:rPr>
              <a:t>Ventilazione protettiva </a:t>
            </a:r>
            <a:r>
              <a:rPr lang="it-IT" dirty="0"/>
              <a:t>Una moderata iperventilazione è in grado di controllare l’aumento della PaCO2 e conseguente acidosi.</a:t>
            </a:r>
            <a:endParaRPr lang="it-IT" dirty="0"/>
          </a:p>
          <a:p>
            <a:r>
              <a:rPr lang="it-IT" dirty="0"/>
              <a:t> </a:t>
            </a:r>
            <a:r>
              <a:rPr lang="it-IT" b="1" dirty="0">
                <a:solidFill>
                  <a:srgbClr val="FF0000"/>
                </a:solidFill>
              </a:rPr>
              <a:t>Prevenire VILI </a:t>
            </a:r>
            <a:r>
              <a:rPr lang="it-IT" dirty="0"/>
              <a:t>(</a:t>
            </a:r>
            <a:r>
              <a:rPr lang="it-IT" dirty="0" err="1"/>
              <a:t>Ventilator</a:t>
            </a:r>
            <a:r>
              <a:rPr lang="it-IT" dirty="0"/>
              <a:t> </a:t>
            </a:r>
            <a:r>
              <a:rPr lang="it-IT" dirty="0" err="1"/>
              <a:t>Induced</a:t>
            </a:r>
            <a:r>
              <a:rPr lang="it-IT" dirty="0"/>
              <a:t> </a:t>
            </a:r>
            <a:r>
              <a:rPr lang="it-IT" dirty="0" err="1"/>
              <a:t>Lung</a:t>
            </a:r>
            <a:r>
              <a:rPr lang="it-IT" dirty="0"/>
              <a:t> </a:t>
            </a:r>
            <a:r>
              <a:rPr lang="it-IT" dirty="0" err="1"/>
              <a:t>Injury</a:t>
            </a:r>
            <a:r>
              <a:rPr lang="it-IT" dirty="0"/>
              <a:t>) </a:t>
            </a:r>
            <a:endParaRPr lang="it-IT" dirty="0"/>
          </a:p>
          <a:p>
            <a:r>
              <a:rPr lang="it-IT" b="1" dirty="0">
                <a:solidFill>
                  <a:srgbClr val="FF0000"/>
                </a:solidFill>
              </a:rPr>
              <a:t>In corso di procedure chirurgiche prolungate</a:t>
            </a:r>
            <a:r>
              <a:rPr lang="it-IT" dirty="0"/>
              <a:t>: Bassi volumi </a:t>
            </a:r>
            <a:r>
              <a:rPr lang="it-IT" dirty="0" err="1"/>
              <a:t>tidal</a:t>
            </a:r>
            <a:r>
              <a:rPr lang="it-IT" dirty="0"/>
              <a:t> 6-8 ml/kg ed aumento della frequenza respiratoria per ottenere comunque una adeguata ventilazione/minuto.</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463448"/>
            <a:ext cx="10515600" cy="1325563"/>
          </a:xfrm>
        </p:spPr>
        <p:txBody>
          <a:bodyPr/>
          <a:lstStyle/>
          <a:p>
            <a:pPr algn="ctr"/>
            <a:r>
              <a:rPr lang="it-IT" b="1" i="1" dirty="0">
                <a:solidFill>
                  <a:srgbClr val="FF0000"/>
                </a:solidFill>
              </a:rPr>
              <a:t>Setting ventilatorio intra operatorio</a:t>
            </a:r>
            <a:endParaRPr lang="it-IT" b="1" i="1" dirty="0">
              <a:solidFill>
                <a:srgbClr val="FF0000"/>
              </a:solidFill>
            </a:endParaRPr>
          </a:p>
        </p:txBody>
      </p:sp>
      <p:sp>
        <p:nvSpPr>
          <p:cNvPr id="3" name="Segnaposto contenuto 2"/>
          <p:cNvSpPr>
            <a:spLocks noGrp="1"/>
          </p:cNvSpPr>
          <p:nvPr>
            <p:ph idx="1"/>
          </p:nvPr>
        </p:nvSpPr>
        <p:spPr>
          <a:xfrm>
            <a:off x="838200" y="2141537"/>
            <a:ext cx="10515600" cy="4351338"/>
          </a:xfrm>
        </p:spPr>
        <p:txBody>
          <a:bodyPr/>
          <a:lstStyle/>
          <a:p>
            <a:r>
              <a:rPr lang="it-IT" b="1" i="1" dirty="0">
                <a:solidFill>
                  <a:srgbClr val="FF0000"/>
                </a:solidFill>
                <a:latin typeface="Times New Roman" panose="02020603050405020304" pitchFamily="18" charset="0"/>
                <a:cs typeface="Times New Roman" panose="02020603050405020304" pitchFamily="18" charset="0"/>
              </a:rPr>
              <a:t>PREVENZIONE DELLE ATELETTASIE</a:t>
            </a:r>
            <a:r>
              <a:rPr lang="it-IT" b="1"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 APPLICAZIONE DI PEEP: PER FRONTEGGIARE L’ELEVATO RISCHIO DI IPOSSIA POSTOPERATORIA </a:t>
            </a:r>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 </a:t>
            </a:r>
            <a:r>
              <a:rPr lang="it-IT" b="1" i="1" dirty="0">
                <a:solidFill>
                  <a:srgbClr val="FF0000"/>
                </a:solidFill>
                <a:latin typeface="Times New Roman" panose="02020603050405020304" pitchFamily="18" charset="0"/>
                <a:cs typeface="Times New Roman" panose="02020603050405020304" pitchFamily="18" charset="0"/>
              </a:rPr>
              <a:t>MANOVRE DI RECLUTAMENTO ALVEOLARE</a:t>
            </a:r>
            <a:r>
              <a:rPr lang="it-IT" dirty="0">
                <a:latin typeface="Times New Roman" panose="02020603050405020304" pitchFamily="18" charset="0"/>
                <a:cs typeface="Times New Roman" panose="02020603050405020304" pitchFamily="18" charset="0"/>
              </a:rPr>
              <a:t> OGNI 10 MIN CON UNA PEEP Max di 10 cm/ H2O (basandosi sempre e comunque sulla Driving Pressure)</a:t>
            </a:r>
            <a:endParaRPr lang="it-IT"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600" b="1" i="1" dirty="0">
                <a:solidFill>
                  <a:srgbClr val="FF0000"/>
                </a:solidFill>
                <a:latin typeface="Times New Roman" panose="02020603050405020304" pitchFamily="18" charset="0"/>
                <a:cs typeface="Times New Roman" panose="02020603050405020304" pitchFamily="18" charset="0"/>
              </a:rPr>
              <a:t>Setting ventilatorio intra operatorio</a:t>
            </a:r>
            <a:endParaRPr lang="it-IT" sz="3600" b="1" i="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2307407"/>
            <a:ext cx="10515600" cy="4351338"/>
          </a:xfrm>
        </p:spPr>
        <p:txBody>
          <a:bodyPr/>
          <a:lstStyle/>
          <a:p>
            <a:r>
              <a:rPr lang="it-IT" dirty="0">
                <a:latin typeface="Times New Roman" panose="02020603050405020304" pitchFamily="18" charset="0"/>
                <a:cs typeface="Times New Roman" panose="02020603050405020304" pitchFamily="18" charset="0"/>
              </a:rPr>
              <a:t>L’utilizzo di tali strategie ventilatorie permette di ottenere nel paziente obeso</a:t>
            </a:r>
            <a:r>
              <a:rPr lang="it-IT" b="1" i="1" dirty="0">
                <a:latin typeface="Times New Roman" panose="02020603050405020304" pitchFamily="18" charset="0"/>
                <a:cs typeface="Times New Roman" panose="02020603050405020304" pitchFamily="18" charset="0"/>
              </a:rPr>
              <a:t> indici di </a:t>
            </a:r>
            <a:r>
              <a:rPr lang="it-IT" b="1" i="1" dirty="0" err="1">
                <a:latin typeface="Times New Roman" panose="02020603050405020304" pitchFamily="18" charset="0"/>
                <a:cs typeface="Times New Roman" panose="02020603050405020304" pitchFamily="18" charset="0"/>
              </a:rPr>
              <a:t>outcome</a:t>
            </a:r>
            <a:r>
              <a:rPr lang="it-IT" b="1" i="1" dirty="0">
                <a:latin typeface="Times New Roman" panose="02020603050405020304" pitchFamily="18" charset="0"/>
                <a:cs typeface="Times New Roman" panose="02020603050405020304" pitchFamily="18" charset="0"/>
              </a:rPr>
              <a:t> paragonabili </a:t>
            </a:r>
            <a:r>
              <a:rPr lang="it-IT" dirty="0">
                <a:latin typeface="Times New Roman" panose="02020603050405020304" pitchFamily="18" charset="0"/>
                <a:cs typeface="Times New Roman" panose="02020603050405020304" pitchFamily="18" charset="0"/>
              </a:rPr>
              <a:t>a quelli osservati in pazienti non obesi. </a:t>
            </a:r>
            <a:endParaRPr lang="it-IT" dirty="0">
              <a:latin typeface="Times New Roman" panose="02020603050405020304" pitchFamily="18" charset="0"/>
              <a:cs typeface="Times New Roman" panose="02020603050405020304" pitchFamily="18" charset="0"/>
            </a:endParaRPr>
          </a:p>
          <a:p>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 Permane comunque una </a:t>
            </a:r>
            <a:r>
              <a:rPr lang="it-IT" b="1" dirty="0">
                <a:latin typeface="Times New Roman" panose="02020603050405020304" pitchFamily="18" charset="0"/>
                <a:cs typeface="Times New Roman" panose="02020603050405020304" pitchFamily="18" charset="0"/>
              </a:rPr>
              <a:t>d</a:t>
            </a:r>
            <a:r>
              <a:rPr lang="it-IT" b="1" dirty="0">
                <a:latin typeface="Times New Roman" panose="02020603050405020304" pitchFamily="18" charset="0"/>
                <a:cs typeface="Times New Roman" panose="02020603050405020304" pitchFamily="18" charset="0"/>
              </a:rPr>
              <a:t>ifferenza di morbidità</a:t>
            </a:r>
            <a:r>
              <a:rPr lang="it-IT" dirty="0">
                <a:latin typeface="Times New Roman" panose="02020603050405020304" pitchFamily="18" charset="0"/>
                <a:cs typeface="Times New Roman" panose="02020603050405020304" pitchFamily="18" charset="0"/>
              </a:rPr>
              <a:t> a vantaggio di questi   ultimi.</a:t>
            </a:r>
            <a:endParaRPr lang="it-IT"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06477"/>
            <a:ext cx="10515600" cy="786581"/>
          </a:xfrm>
        </p:spPr>
        <p:txBody>
          <a:bodyPr>
            <a:normAutofit fontScale="90000"/>
          </a:bodyPr>
          <a:lstStyle/>
          <a:p>
            <a:pPr algn="ctr"/>
            <a:r>
              <a:rPr lang="it-IT" sz="3555" b="1" dirty="0">
                <a:solidFill>
                  <a:srgbClr val="FF0000"/>
                </a:solidFill>
                <a:effectLst>
                  <a:outerShdw blurRad="38100" dist="38100" dir="2700000" algn="tl">
                    <a:srgbClr val="000000">
                      <a:alpha val="43137"/>
                    </a:srgbClr>
                  </a:outerShdw>
                </a:effectLst>
                <a:latin typeface="Times New Roman" panose="02020603050405020304" pitchFamily="18" charset="0"/>
              </a:rPr>
              <a:t>BLOCCO NEUROMUSCOLARE</a:t>
            </a:r>
            <a:br>
              <a:rPr lang="it-IT" sz="3555" b="1" dirty="0">
                <a:solidFill>
                  <a:srgbClr val="FF0000"/>
                </a:solidFill>
                <a:effectLst>
                  <a:outerShdw blurRad="38100" dist="38100" dir="2700000" algn="tl">
                    <a:srgbClr val="000000">
                      <a:alpha val="43137"/>
                    </a:srgbClr>
                  </a:outerShdw>
                </a:effectLst>
                <a:latin typeface="Times New Roman" panose="02020603050405020304" pitchFamily="18" charset="0"/>
              </a:rPr>
            </a:br>
            <a:endParaRPr lang="it-IT" sz="3555" b="1" dirty="0">
              <a:solidFill>
                <a:srgbClr val="FF0000"/>
              </a:solidFill>
              <a:effectLst>
                <a:outerShdw blurRad="38100" dist="38100" dir="2700000" algn="tl">
                  <a:srgbClr val="000000">
                    <a:alpha val="43137"/>
                  </a:srgbClr>
                </a:outerShdw>
              </a:effectLst>
              <a:latin typeface="Times New Roman" panose="02020603050405020304" pitchFamily="18" charset="0"/>
            </a:endParaRPr>
          </a:p>
        </p:txBody>
      </p:sp>
      <p:sp>
        <p:nvSpPr>
          <p:cNvPr id="7" name="Segnaposto contenuto 6"/>
          <p:cNvSpPr>
            <a:spLocks noGrp="1"/>
          </p:cNvSpPr>
          <p:nvPr>
            <p:ph idx="1"/>
          </p:nvPr>
        </p:nvSpPr>
        <p:spPr>
          <a:xfrm>
            <a:off x="838200" y="894735"/>
            <a:ext cx="10515600" cy="5282228"/>
          </a:xfrm>
        </p:spPr>
        <p:txBody>
          <a:bodyPr/>
          <a:lstStyle/>
          <a:p>
            <a:r>
              <a:rPr lang="it-IT" b="1" dirty="0"/>
              <a:t>Utilizzo di curari i cui effetti sono reversibili in caso di fallita intubazione ( </a:t>
            </a:r>
            <a:r>
              <a:rPr lang="it-IT" b="1" dirty="0" err="1"/>
              <a:t>Rocuronio</a:t>
            </a:r>
            <a:r>
              <a:rPr lang="it-IT" b="1" dirty="0"/>
              <a:t>)</a:t>
            </a:r>
            <a:endParaRPr lang="it-IT" b="1" dirty="0"/>
          </a:p>
          <a:p>
            <a:r>
              <a:rPr lang="it-IT" b="1" dirty="0"/>
              <a:t>Disponibilità di antidoti (</a:t>
            </a:r>
            <a:r>
              <a:rPr lang="it-IT" b="1" dirty="0" err="1"/>
              <a:t>Sugammadex</a:t>
            </a:r>
            <a:r>
              <a:rPr lang="it-IT" b="1" dirty="0"/>
              <a:t>)</a:t>
            </a:r>
            <a:endParaRPr lang="it-IT" b="1" dirty="0"/>
          </a:p>
          <a:p>
            <a:r>
              <a:rPr lang="it-IT" b="1" dirty="0"/>
              <a:t>Monitoraggio dell’efficacia e profondità del blocco neuromuscolare</a:t>
            </a:r>
            <a:endParaRPr lang="it-IT" b="1" dirty="0"/>
          </a:p>
          <a:p>
            <a:pPr marL="0" indent="0">
              <a:buNone/>
            </a:pPr>
            <a:r>
              <a:rPr lang="it-IT" b="1" dirty="0"/>
              <a:t> ( TOF) </a:t>
            </a:r>
            <a:endParaRPr lang="it-IT" b="1" dirty="0"/>
          </a:p>
          <a:p>
            <a:endParaRPr lang="it-IT" b="1" dirty="0"/>
          </a:p>
          <a:p>
            <a:endParaRPr lang="it-IT" b="1" dirty="0"/>
          </a:p>
        </p:txBody>
      </p:sp>
      <p:pic>
        <p:nvPicPr>
          <p:cNvPr id="9" name="Immagine 8" descr="Immagine che contiene persona, Attrezzature mediche, interno, schermata"/>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69109" y="2895294"/>
            <a:ext cx="4385188" cy="396992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8816"/>
            <a:ext cx="10515600" cy="755752"/>
          </a:xfrm>
        </p:spPr>
        <p:txBody>
          <a:bodyPr>
            <a:normAutofit/>
          </a:bodyPr>
          <a:lstStyle/>
          <a:p>
            <a:pPr algn="ctr"/>
            <a:r>
              <a:rPr lang="it-IT"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RISVEGLIO ED ESTUBAZIONE</a:t>
            </a:r>
            <a:endParaRPr lang="it-IT" sz="3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Segnaposto contenuto 2"/>
          <p:cNvSpPr>
            <a:spLocks noGrp="1"/>
          </p:cNvSpPr>
          <p:nvPr>
            <p:ph idx="1"/>
          </p:nvPr>
        </p:nvSpPr>
        <p:spPr>
          <a:xfrm>
            <a:off x="838200" y="1140542"/>
            <a:ext cx="10515600" cy="4987260"/>
          </a:xfrm>
        </p:spPr>
        <p:txBody>
          <a:bodyPr>
            <a:normAutofit/>
          </a:bodyPr>
          <a:lstStyle/>
          <a:p>
            <a:pPr algn="l"/>
            <a:r>
              <a:rPr lang="it-IT" sz="2400" b="1" u="none" strike="noStrike" baseline="0" dirty="0">
                <a:solidFill>
                  <a:srgbClr val="191919"/>
                </a:solidFill>
                <a:latin typeface="Times New Roman" panose="02020603050405020304" pitchFamily="18" charset="0"/>
                <a:cs typeface="Times New Roman" panose="02020603050405020304" pitchFamily="18" charset="0"/>
              </a:rPr>
              <a:t>L’estubazione deve essere effettuata a paziente completamente sveglio sia che ciò avvenga in sala operatoria o, successivamente, in Recovery Room o in Terapia Intensiva.</a:t>
            </a:r>
            <a:endParaRPr lang="it-IT" sz="2400" b="1" u="none" strike="noStrike" baseline="0" dirty="0">
              <a:solidFill>
                <a:srgbClr val="191919"/>
              </a:solidFill>
              <a:latin typeface="Times New Roman" panose="02020603050405020304" pitchFamily="18" charset="0"/>
              <a:cs typeface="Times New Roman" panose="02020603050405020304" pitchFamily="18" charset="0"/>
            </a:endParaRPr>
          </a:p>
          <a:p>
            <a:pPr algn="l"/>
            <a:endParaRPr lang="it-IT" sz="2400" b="1" u="none" strike="noStrike" baseline="0" dirty="0">
              <a:solidFill>
                <a:srgbClr val="191919"/>
              </a:solidFill>
              <a:latin typeface="Times New Roman" panose="02020603050405020304" pitchFamily="18" charset="0"/>
              <a:cs typeface="Times New Roman" panose="02020603050405020304" pitchFamily="18" charset="0"/>
            </a:endParaRPr>
          </a:p>
          <a:p>
            <a:pPr algn="l"/>
            <a:r>
              <a:rPr lang="it-IT" sz="2400" b="1" i="0" u="none" strike="noStrike" baseline="0" dirty="0">
                <a:latin typeface="Times New Roman" panose="02020603050405020304" pitchFamily="18" charset="0"/>
              </a:rPr>
              <a:t>Il trasferimento in corsia solo a: paziente ben sveglio, ventilazione adeguata, stabilità cardiocircolatoria, buon controllo del dolore, ben riscaldato, senza nausea e/o vomito.</a:t>
            </a:r>
            <a:endParaRPr lang="it-IT" sz="2400" b="1" i="0" u="none" strike="noStrike" baseline="0" dirty="0">
              <a:latin typeface="Times New Roman" panose="02020603050405020304" pitchFamily="18" charset="0"/>
            </a:endParaRPr>
          </a:p>
          <a:p>
            <a:pPr marL="0" indent="0" algn="l">
              <a:buNone/>
            </a:pPr>
            <a:endParaRPr lang="it-IT" sz="2400" b="1" i="0" u="none" strike="noStrike" baseline="0" dirty="0">
              <a:latin typeface="Times New Roman" panose="02020603050405020304" pitchFamily="18" charset="0"/>
            </a:endParaRPr>
          </a:p>
          <a:p>
            <a:pPr algn="l"/>
            <a:r>
              <a:rPr lang="it-IT" sz="2400" b="1" u="none" strike="noStrike" dirty="0">
                <a:latin typeface="Times New Roman" panose="02020603050405020304" pitchFamily="18" charset="0"/>
              </a:rPr>
              <a:t>In reparto per le successive 24 ore, monitoraggio continuo su monitor di : </a:t>
            </a:r>
            <a:r>
              <a:rPr lang="it-IT" sz="2400" b="1" u="none" strike="noStrike" dirty="0" err="1">
                <a:latin typeface="Times New Roman" panose="02020603050405020304" pitchFamily="18" charset="0"/>
              </a:rPr>
              <a:t>ecg</a:t>
            </a:r>
            <a:r>
              <a:rPr lang="it-IT" sz="2400" b="1" u="none" strike="noStrike" dirty="0">
                <a:latin typeface="Times New Roman" panose="02020603050405020304" pitchFamily="18" charset="0"/>
              </a:rPr>
              <a:t>,  pressione arteriosa, saturazione periferica. Ogni 12 ore o secondo diversa </a:t>
            </a:r>
            <a:r>
              <a:rPr lang="it-IT" sz="2400" b="1" u="none" strike="noStrike" dirty="0" err="1">
                <a:latin typeface="Times New Roman" panose="02020603050405020304" pitchFamily="18" charset="0"/>
              </a:rPr>
              <a:t>precrizione</a:t>
            </a:r>
            <a:r>
              <a:rPr lang="it-IT" sz="2400" b="1" u="none" strike="noStrike" dirty="0">
                <a:latin typeface="Times New Roman" panose="02020603050405020304" pitchFamily="18" charset="0"/>
              </a:rPr>
              <a:t>: </a:t>
            </a:r>
            <a:r>
              <a:rPr lang="it-IT" sz="2400" b="1" u="none" strike="noStrike" dirty="0" err="1">
                <a:latin typeface="Times New Roman" panose="02020603050405020304" pitchFamily="18" charset="0"/>
              </a:rPr>
              <a:t>ega</a:t>
            </a:r>
            <a:r>
              <a:rPr lang="it-IT" sz="2400" b="1" dirty="0">
                <a:latin typeface="Times New Roman" panose="02020603050405020304" pitchFamily="18" charset="0"/>
              </a:rPr>
              <a:t> . </a:t>
            </a:r>
            <a:endParaRPr lang="it-IT"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70039" y="2054942"/>
            <a:ext cx="9144000" cy="1049594"/>
          </a:xfrm>
        </p:spPr>
        <p:txBody>
          <a:bodyPr>
            <a:normAutofit fontScale="90000"/>
          </a:bodyPr>
          <a:lstStyle/>
          <a:p>
            <a:r>
              <a:rPr lang="it-IT" sz="10700" b="1" dirty="0">
                <a:solidFill>
                  <a:srgbClr val="FF0000"/>
                </a:solidFill>
                <a:latin typeface="Times New Roman" panose="02020603050405020304" pitchFamily="18" charset="0"/>
                <a:cs typeface="Times New Roman" panose="02020603050405020304" pitchFamily="18" charset="0"/>
              </a:rPr>
              <a:t>NOVITA’?</a:t>
            </a:r>
            <a:endParaRPr lang="it-IT" sz="10700" b="1" dirty="0">
              <a:solidFill>
                <a:srgbClr val="FF0000"/>
              </a:solidFill>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p:txBody>
          <a:bodyPr/>
          <a:lstStyle/>
          <a:p>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439400" cy="608269"/>
          </a:xfrm>
        </p:spPr>
        <p:txBody>
          <a:bodyPr>
            <a:normAutofit fontScale="90000"/>
          </a:bodyPr>
          <a:lstStyle/>
          <a:p>
            <a:pPr algn="ctr"/>
            <a:r>
              <a:rPr lang="it-IT" b="1" dirty="0">
                <a:solidFill>
                  <a:srgbClr val="FF0000"/>
                </a:solidFill>
                <a:latin typeface="Times New Roman" panose="02020603050405020304" pitchFamily="18" charset="0"/>
                <a:cs typeface="Times New Roman" panose="02020603050405020304" pitchFamily="18" charset="0"/>
              </a:rPr>
              <a:t>SUZETRIGINA</a:t>
            </a:r>
            <a:endParaRPr lang="it-IT" b="1" dirty="0">
              <a:solidFill>
                <a:srgbClr val="FF0000"/>
              </a:solidFill>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963295" y="1450340"/>
            <a:ext cx="10390505" cy="5407660"/>
          </a:xfrm>
        </p:spPr>
        <p:txBody>
          <a:bodyPr>
            <a:normAutofit fontScale="75000" lnSpcReduction="10000"/>
          </a:bodyPr>
          <a:lstStyle/>
          <a:p>
            <a:r>
              <a:rPr lang="it-IT" b="0" i="0" dirty="0">
                <a:solidFill>
                  <a:srgbClr val="333333"/>
                </a:solidFill>
                <a:effectLst/>
                <a:latin typeface="Times New Roman" panose="02020603050405020304" pitchFamily="18" charset="0"/>
                <a:cs typeface="Times New Roman" panose="02020603050405020304" pitchFamily="18" charset="0"/>
              </a:rPr>
              <a:t>La </a:t>
            </a:r>
            <a:r>
              <a:rPr lang="it-IT" b="1" i="0" dirty="0" err="1">
                <a:solidFill>
                  <a:srgbClr val="333333"/>
                </a:solidFill>
                <a:effectLst/>
                <a:latin typeface="Times New Roman" panose="02020603050405020304" pitchFamily="18" charset="0"/>
                <a:cs typeface="Times New Roman" panose="02020603050405020304" pitchFamily="18" charset="0"/>
              </a:rPr>
              <a:t>Suzetrigina</a:t>
            </a:r>
            <a:r>
              <a:rPr lang="it-IT" b="0" i="0" dirty="0">
                <a:solidFill>
                  <a:srgbClr val="333333"/>
                </a:solidFill>
                <a:effectLst/>
                <a:latin typeface="Times New Roman" panose="02020603050405020304" pitchFamily="18" charset="0"/>
                <a:cs typeface="Times New Roman" panose="02020603050405020304" pitchFamily="18" charset="0"/>
              </a:rPr>
              <a:t>, una nuova molecola orale non oppioide, si è dimostrata efficace e ben tollerata nel trattamento del dolore acuto moderato-severo, sia di origine chirurgica che non chirurgica. I risultati dello studio, pubblicati sul </a:t>
            </a:r>
            <a:r>
              <a:rPr lang="it-IT" b="1" i="0" dirty="0">
                <a:solidFill>
                  <a:srgbClr val="333333"/>
                </a:solidFill>
                <a:effectLst/>
                <a:latin typeface="Times New Roman" panose="02020603050405020304" pitchFamily="18" charset="0"/>
                <a:cs typeface="Times New Roman" panose="02020603050405020304" pitchFamily="18" charset="0"/>
              </a:rPr>
              <a:t>Journal of Pain </a:t>
            </a:r>
            <a:r>
              <a:rPr lang="it-IT" b="1" i="0" dirty="0" err="1">
                <a:solidFill>
                  <a:srgbClr val="333333"/>
                </a:solidFill>
                <a:effectLst/>
                <a:latin typeface="Times New Roman" panose="02020603050405020304" pitchFamily="18" charset="0"/>
                <a:cs typeface="Times New Roman" panose="02020603050405020304" pitchFamily="18" charset="0"/>
              </a:rPr>
              <a:t>Research</a:t>
            </a:r>
            <a:r>
              <a:rPr lang="it-IT" b="1" i="0" dirty="0">
                <a:solidFill>
                  <a:srgbClr val="333333"/>
                </a:solidFill>
                <a:effectLst/>
                <a:latin typeface="Times New Roman" panose="02020603050405020304" pitchFamily="18" charset="0"/>
                <a:cs typeface="Times New Roman" panose="02020603050405020304" pitchFamily="18" charset="0"/>
              </a:rPr>
              <a:t>,</a:t>
            </a:r>
            <a:r>
              <a:rPr lang="it-IT" b="0" i="0" dirty="0">
                <a:solidFill>
                  <a:srgbClr val="333333"/>
                </a:solidFill>
                <a:effectLst/>
                <a:latin typeface="Times New Roman" panose="02020603050405020304" pitchFamily="18" charset="0"/>
                <a:cs typeface="Times New Roman" panose="02020603050405020304" pitchFamily="18" charset="0"/>
              </a:rPr>
              <a:t> aprono a nuove possibilità nella gestione del dolore acuto, colmando un bisogno clinico ancora insoddisfatto.</a:t>
            </a:r>
            <a:endParaRPr lang="it-IT" b="0" i="0" dirty="0">
              <a:solidFill>
                <a:srgbClr val="333333"/>
              </a:solidFill>
              <a:effectLst/>
              <a:latin typeface="Times New Roman" panose="02020603050405020304" pitchFamily="18" charset="0"/>
              <a:cs typeface="Times New Roman" panose="02020603050405020304" pitchFamily="18" charset="0"/>
            </a:endParaRPr>
          </a:p>
          <a:p>
            <a:r>
              <a:rPr lang="it-IT" b="0" i="0" dirty="0">
                <a:solidFill>
                  <a:srgbClr val="333333"/>
                </a:solidFill>
                <a:effectLst/>
                <a:latin typeface="Times New Roman" panose="02020603050405020304" pitchFamily="18" charset="0"/>
                <a:cs typeface="Times New Roman" panose="02020603050405020304" pitchFamily="18" charset="0"/>
              </a:rPr>
              <a:t>La </a:t>
            </a:r>
            <a:r>
              <a:rPr lang="it-IT" b="1" i="0" dirty="0" err="1">
                <a:solidFill>
                  <a:srgbClr val="333333"/>
                </a:solidFill>
                <a:effectLst/>
                <a:latin typeface="Times New Roman" panose="02020603050405020304" pitchFamily="18" charset="0"/>
                <a:cs typeface="Times New Roman" panose="02020603050405020304" pitchFamily="18" charset="0"/>
              </a:rPr>
              <a:t>Suzetrigina</a:t>
            </a:r>
            <a:r>
              <a:rPr lang="it-IT" b="0" i="0" dirty="0">
                <a:solidFill>
                  <a:srgbClr val="333333"/>
                </a:solidFill>
                <a:effectLst/>
                <a:latin typeface="Times New Roman" panose="02020603050405020304" pitchFamily="18" charset="0"/>
                <a:cs typeface="Times New Roman" panose="02020603050405020304" pitchFamily="18" charset="0"/>
              </a:rPr>
              <a:t> (VX-548) è una piccola molecola orale </a:t>
            </a:r>
            <a:r>
              <a:rPr lang="it-IT" b="1" i="1" dirty="0">
                <a:solidFill>
                  <a:srgbClr val="FF0000"/>
                </a:solidFill>
                <a:effectLst/>
                <a:latin typeface="Times New Roman" panose="02020603050405020304" pitchFamily="18" charset="0"/>
                <a:cs typeface="Times New Roman" panose="02020603050405020304" pitchFamily="18" charset="0"/>
              </a:rPr>
              <a:t>non oppioide</a:t>
            </a:r>
            <a:r>
              <a:rPr lang="it-IT" b="0" i="0" dirty="0">
                <a:solidFill>
                  <a:srgbClr val="333333"/>
                </a:solidFill>
                <a:effectLst/>
                <a:latin typeface="Times New Roman" panose="02020603050405020304" pitchFamily="18" charset="0"/>
                <a:cs typeface="Times New Roman" panose="02020603050405020304" pitchFamily="18" charset="0"/>
              </a:rPr>
              <a:t> che inibisce la trasmissione del segnale del dolore, con il potenziale di superare le criticità delle terapie attualmente disponibili grazie al suo specifico meccanismo d’azione. La </a:t>
            </a:r>
            <a:r>
              <a:rPr lang="it-IT" b="1" i="0" dirty="0" err="1">
                <a:solidFill>
                  <a:srgbClr val="333333"/>
                </a:solidFill>
                <a:effectLst/>
                <a:latin typeface="Times New Roman" panose="02020603050405020304" pitchFamily="18" charset="0"/>
                <a:cs typeface="Times New Roman" panose="02020603050405020304" pitchFamily="18" charset="0"/>
              </a:rPr>
              <a:t>Suzetrigina</a:t>
            </a:r>
            <a:r>
              <a:rPr lang="it-IT" b="0" i="0" dirty="0">
                <a:solidFill>
                  <a:srgbClr val="333333"/>
                </a:solidFill>
                <a:effectLst/>
                <a:latin typeface="Times New Roman" panose="02020603050405020304" pitchFamily="18" charset="0"/>
                <a:cs typeface="Times New Roman" panose="02020603050405020304" pitchFamily="18" charset="0"/>
              </a:rPr>
              <a:t> agisce in modo selettivo e potente sul </a:t>
            </a:r>
            <a:r>
              <a:rPr lang="it-IT" b="1" i="0" dirty="0">
                <a:solidFill>
                  <a:srgbClr val="333333"/>
                </a:solidFill>
                <a:effectLst/>
                <a:latin typeface="Times New Roman" panose="02020603050405020304" pitchFamily="18" charset="0"/>
                <a:cs typeface="Times New Roman" panose="02020603050405020304" pitchFamily="18" charset="0"/>
              </a:rPr>
              <a:t>canale del sodio voltaggio-dipendente </a:t>
            </a:r>
            <a:r>
              <a:rPr lang="it-IT" b="0" i="0" dirty="0">
                <a:solidFill>
                  <a:srgbClr val="333333"/>
                </a:solidFill>
                <a:effectLst/>
                <a:latin typeface="Times New Roman" panose="02020603050405020304" pitchFamily="18" charset="0"/>
                <a:cs typeface="Times New Roman" panose="02020603050405020304" pitchFamily="18" charset="0"/>
              </a:rPr>
              <a:t>NaV1.8, un target terapeutico innovativo per il dolore. NaV1.8 svolge un ruolo cruciale nella trasmissione dei segnali nocicettivi, è espresso in modo selettivo sui nocicettori dei nervi sensoriali periferici e dei gangli della radice dorsale, ed è assente nel cervello umano.</a:t>
            </a:r>
            <a:endParaRPr lang="it-IT" b="0" i="0" dirty="0">
              <a:solidFill>
                <a:srgbClr val="333333"/>
              </a:solidFill>
              <a:effectLst/>
              <a:latin typeface="Times New Roman" panose="02020603050405020304" pitchFamily="18" charset="0"/>
              <a:cs typeface="Times New Roman" panose="02020603050405020304" pitchFamily="18" charset="0"/>
            </a:endParaRPr>
          </a:p>
          <a:p>
            <a:r>
              <a:rPr lang="it-IT" b="0" i="0" dirty="0">
                <a:solidFill>
                  <a:srgbClr val="333333"/>
                </a:solidFill>
                <a:effectLst/>
                <a:latin typeface="Times New Roman" panose="02020603050405020304" pitchFamily="18" charset="0"/>
                <a:cs typeface="Times New Roman" panose="02020603050405020304" pitchFamily="18" charset="0"/>
              </a:rPr>
              <a:t>La </a:t>
            </a:r>
            <a:r>
              <a:rPr lang="it-IT" b="1" dirty="0" err="1">
                <a:solidFill>
                  <a:srgbClr val="333333"/>
                </a:solidFill>
                <a:latin typeface="Times New Roman" panose="02020603050405020304" pitchFamily="18" charset="0"/>
                <a:cs typeface="Times New Roman" panose="02020603050405020304" pitchFamily="18" charset="0"/>
              </a:rPr>
              <a:t>S</a:t>
            </a:r>
            <a:r>
              <a:rPr lang="it-IT" b="1" i="0" dirty="0" err="1">
                <a:solidFill>
                  <a:srgbClr val="333333"/>
                </a:solidFill>
                <a:effectLst/>
                <a:latin typeface="Times New Roman" panose="02020603050405020304" pitchFamily="18" charset="0"/>
                <a:cs typeface="Times New Roman" panose="02020603050405020304" pitchFamily="18" charset="0"/>
              </a:rPr>
              <a:t>uzetrigina</a:t>
            </a:r>
            <a:r>
              <a:rPr lang="it-IT" b="0" i="0" dirty="0">
                <a:solidFill>
                  <a:srgbClr val="333333"/>
                </a:solidFill>
                <a:effectLst/>
                <a:latin typeface="Times New Roman" panose="02020603050405020304" pitchFamily="18" charset="0"/>
                <a:cs typeface="Times New Roman" panose="02020603050405020304" pitchFamily="18" charset="0"/>
              </a:rPr>
              <a:t>, nuova molecola selettiva inibitrice di NaV1.8, rappresenta un trattamento efficace, sicuro e privo di rischio di dipendenza per la gestione del dolore acuto moderato-severo, con un ampio potenziale di applicazione clinica.”</a:t>
            </a:r>
            <a:br>
              <a:rPr lang="it-IT" dirty="0">
                <a:latin typeface="Times New Roman" panose="02020603050405020304" pitchFamily="18" charset="0"/>
                <a:cs typeface="Times New Roman" panose="02020603050405020304" pitchFamily="18" charset="0"/>
              </a:rPr>
            </a:b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2654709"/>
            <a:ext cx="9144000" cy="1209368"/>
          </a:xfrm>
        </p:spPr>
        <p:txBody>
          <a:bodyPr>
            <a:normAutofit/>
          </a:bodyPr>
          <a:lstStyle/>
          <a:p>
            <a:r>
              <a:rPr lang="it-IT" dirty="0">
                <a:latin typeface="Times New Roman" panose="02020603050405020304" pitchFamily="18" charset="0"/>
                <a:cs typeface="Times New Roman" panose="02020603050405020304" pitchFamily="18" charset="0"/>
              </a:rPr>
              <a:t>OBESITA’</a:t>
            </a:r>
            <a:endParaRPr lang="it-IT" dirty="0">
              <a:latin typeface="Times New Roman" panose="02020603050405020304" pitchFamily="18" charset="0"/>
              <a:cs typeface="Times New Roman" panose="02020603050405020304" pitchFamily="18" charset="0"/>
            </a:endParaRPr>
          </a:p>
        </p:txBody>
      </p:sp>
      <p:sp>
        <p:nvSpPr>
          <p:cNvPr id="3" name="Sottotitolo 2"/>
          <p:cNvSpPr>
            <a:spLocks noGrp="1"/>
          </p:cNvSpPr>
          <p:nvPr>
            <p:ph type="subTitle" idx="1"/>
          </p:nvPr>
        </p:nvSpPr>
        <p:spPr>
          <a:xfrm>
            <a:off x="265471" y="3864077"/>
            <a:ext cx="11661057" cy="2329269"/>
          </a:xfrm>
        </p:spPr>
        <p:txBody>
          <a:bodyPr>
            <a:noAutofit/>
          </a:bodyPr>
          <a:lstStyle/>
          <a:p>
            <a:pPr algn="l"/>
            <a:endParaRPr lang="it-IT" sz="2800" b="1" i="0" u="none" strike="noStrike" baseline="0" dirty="0">
              <a:solidFill>
                <a:srgbClr val="191919"/>
              </a:solidFill>
              <a:latin typeface="Times New Roman" panose="02020603050405020304" pitchFamily="18" charset="0"/>
            </a:endParaRPr>
          </a:p>
          <a:p>
            <a:pPr algn="l"/>
            <a:r>
              <a:rPr lang="it-IT" sz="2800" b="1" i="0" u="none" strike="noStrike" baseline="0" dirty="0">
                <a:solidFill>
                  <a:srgbClr val="191919"/>
                </a:solidFill>
                <a:latin typeface="Times New Roman" panose="02020603050405020304" pitchFamily="18" charset="0"/>
              </a:rPr>
              <a:t>Condizione clinica caratterizzata da un eccessivo peso corporeo per</a:t>
            </a:r>
            <a:endParaRPr lang="it-IT" sz="2800" b="1" i="0" u="none" strike="noStrike" baseline="0" dirty="0">
              <a:solidFill>
                <a:srgbClr val="191919"/>
              </a:solidFill>
              <a:latin typeface="Times New Roman" panose="02020603050405020304" pitchFamily="18" charset="0"/>
            </a:endParaRPr>
          </a:p>
          <a:p>
            <a:pPr algn="l"/>
            <a:r>
              <a:rPr lang="it-IT" sz="2800" b="1" i="0" u="none" strike="noStrike" baseline="0" dirty="0">
                <a:solidFill>
                  <a:srgbClr val="191919"/>
                </a:solidFill>
                <a:latin typeface="Times New Roman" panose="02020603050405020304" pitchFamily="18" charset="0"/>
              </a:rPr>
              <a:t> accumulo di tessuto adiposo in misura tale da influire negativamente sullo</a:t>
            </a:r>
            <a:endParaRPr lang="it-IT" sz="2800" b="1" i="0" u="none" strike="noStrike" baseline="0" dirty="0">
              <a:solidFill>
                <a:srgbClr val="191919"/>
              </a:solidFill>
              <a:latin typeface="Times New Roman" panose="02020603050405020304" pitchFamily="18" charset="0"/>
            </a:endParaRPr>
          </a:p>
          <a:p>
            <a:pPr algn="l"/>
            <a:r>
              <a:rPr lang="it-IT" sz="2800" b="1" i="0" u="none" strike="noStrike" baseline="0" dirty="0">
                <a:solidFill>
                  <a:srgbClr val="191919"/>
                </a:solidFill>
                <a:latin typeface="Times New Roman" panose="02020603050405020304" pitchFamily="18" charset="0"/>
              </a:rPr>
              <a:t> stato di salute</a:t>
            </a:r>
            <a:endParaRPr lang="it-IT" sz="2800" b="1" dirty="0"/>
          </a:p>
        </p:txBody>
      </p:sp>
      <p:pic>
        <p:nvPicPr>
          <p:cNvPr id="5" name="Immagine 4"/>
          <p:cNvPicPr>
            <a:picLocks noChangeAspect="1"/>
          </p:cNvPicPr>
          <p:nvPr/>
        </p:nvPicPr>
        <p:blipFill>
          <a:blip r:embed="rId1"/>
          <a:stretch>
            <a:fillRect/>
          </a:stretch>
        </p:blipFill>
        <p:spPr>
          <a:xfrm>
            <a:off x="899651" y="110135"/>
            <a:ext cx="10392697" cy="2466921"/>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866798"/>
          </a:xfrm>
          <a:noFill/>
        </p:spPr>
        <p:txBody>
          <a:bodyPr>
            <a:normAutofit/>
          </a:bodyPr>
          <a:lstStyle/>
          <a:p>
            <a:r>
              <a:rPr lang="it-IT" sz="3200" b="1" i="0" u="none" strike="noStrike" baseline="0" dirty="0">
                <a:solidFill>
                  <a:srgbClr val="191919"/>
                </a:solidFill>
                <a:latin typeface="Times New Roman" panose="02020603050405020304" pitchFamily="18" charset="0"/>
              </a:rPr>
              <a:t>L’effetto del sovrappeso sulla mortalità persiste durante</a:t>
            </a:r>
            <a:br>
              <a:rPr lang="it-IT" sz="3200" b="1" i="0" u="none" strike="noStrike" baseline="0" dirty="0">
                <a:solidFill>
                  <a:srgbClr val="191919"/>
                </a:solidFill>
                <a:latin typeface="Times New Roman" panose="02020603050405020304" pitchFamily="18" charset="0"/>
              </a:rPr>
            </a:br>
            <a:br>
              <a:rPr lang="it-IT" sz="3200" b="1" i="0" u="none" strike="noStrike" baseline="0" dirty="0">
                <a:solidFill>
                  <a:srgbClr val="191919"/>
                </a:solidFill>
                <a:latin typeface="Times New Roman" panose="02020603050405020304" pitchFamily="18" charset="0"/>
              </a:rPr>
            </a:br>
            <a:r>
              <a:rPr lang="it-IT" sz="3200" b="1" i="0" u="none" strike="noStrike" baseline="0" dirty="0">
                <a:solidFill>
                  <a:srgbClr val="191919"/>
                </a:solidFill>
                <a:latin typeface="Times New Roman" panose="02020603050405020304" pitchFamily="18" charset="0"/>
              </a:rPr>
              <a:t>l’intera durata della vita.</a:t>
            </a:r>
            <a:br>
              <a:rPr lang="it-IT" sz="3200" b="1" i="0" u="none" strike="noStrike" baseline="0" dirty="0">
                <a:solidFill>
                  <a:srgbClr val="191919"/>
                </a:solidFill>
                <a:latin typeface="Times New Roman" panose="02020603050405020304" pitchFamily="18" charset="0"/>
              </a:rPr>
            </a:br>
            <a:endParaRPr lang="it-IT" sz="3200" b="1" dirty="0"/>
          </a:p>
        </p:txBody>
      </p:sp>
      <p:sp>
        <p:nvSpPr>
          <p:cNvPr id="3" name="Segnaposto contenuto 2"/>
          <p:cNvSpPr>
            <a:spLocks noGrp="1"/>
          </p:cNvSpPr>
          <p:nvPr>
            <p:ph idx="1"/>
          </p:nvPr>
        </p:nvSpPr>
        <p:spPr>
          <a:xfrm>
            <a:off x="838200" y="2723535"/>
            <a:ext cx="10515600" cy="3453428"/>
          </a:xfrm>
        </p:spPr>
        <p:txBody>
          <a:bodyPr/>
          <a:lstStyle/>
          <a:p>
            <a:pPr marL="0" indent="0" algn="l">
              <a:buNone/>
            </a:pPr>
            <a:endParaRPr lang="it-IT" sz="1800" b="0" i="0" u="none" strike="noStrike" baseline="0" dirty="0">
              <a:solidFill>
                <a:srgbClr val="191919"/>
              </a:solidFill>
              <a:latin typeface="Times New Roman" panose="02020603050405020304" pitchFamily="18" charset="0"/>
            </a:endParaRPr>
          </a:p>
          <a:p>
            <a:pPr algn="l"/>
            <a:r>
              <a:rPr lang="it-IT" sz="3600" b="1" i="0" u="none" strike="noStrike" baseline="0" dirty="0">
                <a:solidFill>
                  <a:srgbClr val="191919"/>
                </a:solidFill>
                <a:latin typeface="Times New Roman" panose="02020603050405020304" pitchFamily="18" charset="0"/>
              </a:rPr>
              <a:t>La mortalità tra i pazienti obesi di 25-35 anni è 11-12 volte superiore rispetto ai soggetti normopeso della stessa età.</a:t>
            </a:r>
            <a:endParaRPr lang="it-IT" sz="3600" b="1" dirty="0"/>
          </a:p>
        </p:txBody>
      </p:sp>
      <p:pic>
        <p:nvPicPr>
          <p:cNvPr id="5" name="Immagine 4"/>
          <p:cNvPicPr>
            <a:picLocks noChangeAspect="1"/>
          </p:cNvPicPr>
          <p:nvPr/>
        </p:nvPicPr>
        <p:blipFill>
          <a:blip r:embed="rId1"/>
          <a:stretch>
            <a:fillRect/>
          </a:stretch>
        </p:blipFill>
        <p:spPr>
          <a:xfrm>
            <a:off x="7010401" y="4436653"/>
            <a:ext cx="4945626" cy="2231922"/>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b="1" dirty="0">
                <a:latin typeface="Times New Roman" panose="02020603050405020304" pitchFamily="18" charset="0"/>
                <a:cs typeface="Times New Roman" panose="02020603050405020304" pitchFamily="18" charset="0"/>
              </a:rPr>
              <a:t>La gestione anestesiologica del paziente obeso</a:t>
            </a:r>
            <a:endParaRPr lang="it-IT" sz="3200" b="1"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838200" y="3028335"/>
            <a:ext cx="10515600" cy="3148627"/>
          </a:xfrm>
        </p:spPr>
        <p:txBody>
          <a:bodyPr>
            <a:normAutofit/>
          </a:bodyPr>
          <a:lstStyle/>
          <a:p>
            <a:pPr algn="l"/>
            <a:r>
              <a:rPr lang="it-IT" sz="3200" b="1" i="0" u="none" strike="noStrike" baseline="0" dirty="0">
                <a:solidFill>
                  <a:srgbClr val="191919"/>
                </a:solidFill>
                <a:latin typeface="Times New Roman" panose="02020603050405020304" pitchFamily="18" charset="0"/>
              </a:rPr>
              <a:t>L'inadeguata gestione anestesiologica è gravata da un elevato tasso di complicanze, che influiscono significativamente sulla morbidità e mortalità di questi pazienti e sul SSN a livello economico</a:t>
            </a:r>
            <a:endParaRPr lang="it-IT"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lnSpc>
                <a:spcPct val="110000"/>
              </a:lnSpc>
            </a:pPr>
            <a:r>
              <a:rPr lang="it-IT" sz="3200" b="1" dirty="0">
                <a:latin typeface="Times New Roman" panose="02020603050405020304" pitchFamily="18" charset="0"/>
                <a:cs typeface="Times New Roman" panose="02020603050405020304" pitchFamily="18" charset="0"/>
              </a:rPr>
              <a:t>La gestione anestesiologica del paziente obeso</a:t>
            </a:r>
            <a:endParaRPr lang="it-IT" sz="3200" b="1" dirty="0">
              <a:latin typeface="Times New Roman" panose="02020603050405020304" pitchFamily="18" charset="0"/>
              <a:cs typeface="Times New Roman" panose="02020603050405020304" pitchFamily="18" charset="0"/>
            </a:endParaRPr>
          </a:p>
        </p:txBody>
      </p:sp>
      <p:sp>
        <p:nvSpPr>
          <p:cNvPr id="3" name="Content Placeholder 2"/>
          <p:cNvSpPr/>
          <p:nvPr>
            <p:ph idx="1"/>
          </p:nvPr>
        </p:nvSpPr>
        <p:spPr>
          <a:xfrm>
            <a:off x="700405" y="1910080"/>
            <a:ext cx="10515600" cy="4351338"/>
          </a:xfrm>
        </p:spPr>
        <p:txBody>
          <a:bodyPr>
            <a:normAutofit lnSpcReduction="10000"/>
          </a:bodyPr>
          <a:p>
            <a:pPr algn="ctr"/>
            <a:r>
              <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Principali criticità</a:t>
            </a:r>
            <a:endPar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Quale tipo di anestesia</a:t>
            </a:r>
            <a:endPar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Implicazioni farmacocinetiche/dinamiche</a:t>
            </a:r>
            <a:endPar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Gestione vie aeree difficili</a:t>
            </a:r>
            <a:endPar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Ottimizzazione fluidoterapia</a:t>
            </a:r>
            <a:endParaRPr lang="it-IT" altLang="en-US"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46150" y="507365"/>
            <a:ext cx="10434320" cy="1100455"/>
          </a:xfrm>
        </p:spPr>
        <p:txBody>
          <a:bodyPr>
            <a:normAutofit fontScale="90000"/>
          </a:bodyPr>
          <a:lstStyle/>
          <a:p>
            <a:pPr algn="ctr"/>
            <a:r>
              <a:rPr lang="it-IT" sz="3200" b="1" i="1" u="none" strike="noStrike" baseline="0" dirty="0">
                <a:solidFill>
                  <a:schemeClr val="tx1"/>
                </a:solidFill>
                <a:latin typeface="Times New Roman" panose="02020603050405020304" pitchFamily="18" charset="0"/>
                <a:cs typeface="Times New Roman" panose="02020603050405020304" pitchFamily="18" charset="0"/>
              </a:rPr>
              <a:t>La gestione anestesiologica del paziente obeso</a:t>
            </a:r>
            <a:br>
              <a:rPr lang="it-IT" sz="3200" b="1" i="1" u="none" strike="noStrike" baseline="0" dirty="0">
                <a:solidFill>
                  <a:schemeClr val="tx1"/>
                </a:solidFill>
                <a:latin typeface="Times New Roman" panose="02020603050405020304" pitchFamily="18" charset="0"/>
                <a:cs typeface="Times New Roman" panose="02020603050405020304" pitchFamily="18" charset="0"/>
              </a:rPr>
            </a:br>
            <a:br>
              <a:rPr lang="it-IT" sz="3200" b="1" i="1" u="none" strike="noStrike" baseline="0" dirty="0">
                <a:solidFill>
                  <a:schemeClr val="tx1"/>
                </a:solidFill>
                <a:latin typeface="Times New Roman" panose="02020603050405020304" pitchFamily="18" charset="0"/>
                <a:cs typeface="Times New Roman" panose="02020603050405020304" pitchFamily="18" charset="0"/>
              </a:rPr>
            </a:br>
            <a:r>
              <a:rPr lang="it-IT" sz="4445" b="1" i="1" u="none" strike="noStrike" baseline="0" dirty="0">
                <a:solidFill>
                  <a:srgbClr val="FF0000"/>
                </a:solidFill>
                <a:latin typeface="Times New Roman" panose="02020603050405020304" pitchFamily="18" charset="0"/>
              </a:rPr>
              <a:t>PRINCIPALI CRITICITA’</a:t>
            </a:r>
            <a:r>
              <a:rPr lang="it-IT" sz="4445" b="0" i="1" u="none" strike="noStrike" baseline="0" dirty="0">
                <a:solidFill>
                  <a:srgbClr val="C10000"/>
                </a:solidFill>
                <a:latin typeface="Times New Roman" panose="02020603050405020304" pitchFamily="18" charset="0"/>
              </a:rPr>
              <a:t>             </a:t>
            </a:r>
            <a:r>
              <a:rPr lang="it-IT" sz="1800" b="0" i="1" u="none" strike="noStrike" baseline="0" dirty="0">
                <a:solidFill>
                  <a:srgbClr val="C10000"/>
                </a:solidFill>
                <a:latin typeface="Times New Roman" panose="02020603050405020304" pitchFamily="18" charset="0"/>
              </a:rPr>
              <a:t>                                            </a:t>
            </a:r>
            <a:endParaRPr lang="it-IT" b="1" dirty="0"/>
          </a:p>
        </p:txBody>
      </p:sp>
      <p:sp>
        <p:nvSpPr>
          <p:cNvPr id="3" name="Content Placeholder 2"/>
          <p:cNvSpPr/>
          <p:nvPr>
            <p:ph idx="1"/>
          </p:nvPr>
        </p:nvSpPr>
        <p:spPr>
          <a:xfrm>
            <a:off x="946150" y="2366645"/>
            <a:ext cx="10515600" cy="4340860"/>
          </a:xfrm>
        </p:spPr>
        <p:txBody>
          <a:bodyPr/>
          <a:p>
            <a:pPr algn="ctr"/>
            <a:r>
              <a:rPr lang="it-IT" altLang="en-US" sz="3200"/>
              <a:t>ACCESSO VASCOLARE</a:t>
            </a:r>
            <a:endParaRPr lang="it-IT" altLang="en-US"/>
          </a:p>
          <a:p>
            <a:pPr algn="ctr"/>
            <a:r>
              <a:rPr lang="it-IT" altLang="en-US" sz="3200"/>
              <a:t>SISTEMI MONITORAGGIO</a:t>
            </a:r>
            <a:endParaRPr lang="it-IT" altLang="en-US" sz="3200"/>
          </a:p>
          <a:p>
            <a:pPr algn="ctr"/>
            <a:r>
              <a:rPr lang="it-IT" altLang="en-US" sz="3200"/>
              <a:t>POSIZIONE TAVOLO OPERATORIO</a:t>
            </a:r>
            <a:endParaRPr lang="it-IT" altLang="en-US" sz="3200"/>
          </a:p>
          <a:p>
            <a:pPr algn="ctr"/>
            <a:r>
              <a:rPr lang="it-IT" altLang="en-US" sz="3200"/>
              <a:t>RIDUZIONE EFFETTO PNEUMOPERITONEO</a:t>
            </a:r>
            <a:endParaRPr lang="it-IT" altLang="en-US" sz="3200"/>
          </a:p>
          <a:p>
            <a:pPr algn="ctr"/>
            <a:r>
              <a:rPr lang="it-IT" altLang="en-US" sz="3200"/>
              <a:t>RISVEGLIO ED ESTUBAZIONE</a:t>
            </a:r>
            <a:endParaRPr lang="it-IT" altLang="en-US"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942462"/>
            <a:ext cx="10515600" cy="640532"/>
          </a:xfrm>
        </p:spPr>
        <p:txBody>
          <a:bodyPr>
            <a:normAutofit/>
          </a:bodyPr>
          <a:lstStyle/>
          <a:p>
            <a:pPr algn="ctr"/>
            <a:r>
              <a:rPr lang="it-IT" sz="3200" b="1" dirty="0">
                <a:solidFill>
                  <a:srgbClr val="FF0000"/>
                </a:solidFill>
                <a:latin typeface="+mn-ea"/>
                <a:cs typeface="+mn-ea"/>
              </a:rPr>
              <a:t>Che tipo di anestesia</a:t>
            </a:r>
            <a:endParaRPr lang="it-IT" sz="3200" b="1" dirty="0">
              <a:solidFill>
                <a:srgbClr val="FF0000"/>
              </a:solidFill>
              <a:latin typeface="+mn-ea"/>
              <a:cs typeface="+mn-ea"/>
            </a:endParaRPr>
          </a:p>
        </p:txBody>
      </p:sp>
      <p:pic>
        <p:nvPicPr>
          <p:cNvPr id="7" name="Segnaposto contenuto 6"/>
          <p:cNvPicPr>
            <a:picLocks noGrp="1" noChangeAspect="1"/>
          </p:cNvPicPr>
          <p:nvPr>
            <p:ph idx="1"/>
          </p:nvPr>
        </p:nvPicPr>
        <p:blipFill>
          <a:blip r:embed="rId1"/>
          <a:stretch>
            <a:fillRect/>
          </a:stretch>
        </p:blipFill>
        <p:spPr>
          <a:xfrm>
            <a:off x="995514" y="1852816"/>
            <a:ext cx="10515601" cy="4721790"/>
          </a:xfrm>
        </p:spPr>
      </p:pic>
      <p:sp>
        <p:nvSpPr>
          <p:cNvPr id="3" name="Text Box 2"/>
          <p:cNvSpPr txBox="1"/>
          <p:nvPr/>
        </p:nvSpPr>
        <p:spPr>
          <a:xfrm>
            <a:off x="498475" y="358775"/>
            <a:ext cx="11363325" cy="583565"/>
          </a:xfrm>
          <a:prstGeom prst="rect">
            <a:avLst/>
          </a:prstGeom>
          <a:noFill/>
        </p:spPr>
        <p:txBody>
          <a:bodyPr wrap="square" rtlCol="0">
            <a:spAutoFit/>
          </a:bodyPr>
          <a:p>
            <a:pPr algn="ctr"/>
            <a:r>
              <a:rPr lang="it-IT" altLang="en-US" sz="3200" b="1">
                <a:latin typeface="Times New Roman" panose="02020603050405020304" pitchFamily="18" charset="0"/>
                <a:cs typeface="Times New Roman" panose="02020603050405020304" pitchFamily="18" charset="0"/>
              </a:rPr>
              <a:t>La gestione anestesiologica del paziente obeso</a:t>
            </a:r>
            <a:endParaRPr lang="it-IT"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906127"/>
          </a:xfrm>
        </p:spPr>
        <p:txBody>
          <a:bodyPr/>
          <a:lstStyle/>
          <a:p>
            <a:pPr algn="ctr"/>
            <a:br>
              <a:rPr lang="it-IT" sz="4400" b="1" i="1" u="none" strike="noStrike" baseline="0" dirty="0">
                <a:solidFill>
                  <a:srgbClr val="C10000"/>
                </a:solidFill>
                <a:latin typeface="Times New Roman" panose="02020603050405020304" pitchFamily="18" charset="0"/>
              </a:rPr>
            </a:br>
            <a:r>
              <a:rPr lang="it-IT" sz="4400" b="1" i="1" u="none" strike="noStrike" baseline="0" dirty="0">
                <a:solidFill>
                  <a:srgbClr val="C10000"/>
                </a:solidFill>
                <a:latin typeface="Times New Roman" panose="02020603050405020304" pitchFamily="18" charset="0"/>
              </a:rPr>
              <a:t>CHE TIPO DI ANESTESIA?</a:t>
            </a:r>
            <a:endParaRPr lang="it-IT" b="1" dirty="0"/>
          </a:p>
        </p:txBody>
      </p:sp>
      <p:sp>
        <p:nvSpPr>
          <p:cNvPr id="3" name="Segnaposto contenuto 2"/>
          <p:cNvSpPr>
            <a:spLocks noGrp="1"/>
          </p:cNvSpPr>
          <p:nvPr>
            <p:ph idx="1"/>
          </p:nvPr>
        </p:nvSpPr>
        <p:spPr>
          <a:xfrm>
            <a:off x="1231900" y="2366645"/>
            <a:ext cx="10515600" cy="4351338"/>
          </a:xfrm>
        </p:spPr>
        <p:txBody>
          <a:bodyPr>
            <a:noAutofit/>
          </a:bodyPr>
          <a:lstStyle/>
          <a:p>
            <a:pPr algn="l"/>
            <a:r>
              <a:rPr lang="it-IT" b="1" i="1" u="none" strike="noStrike" baseline="0" dirty="0">
                <a:solidFill>
                  <a:srgbClr val="191919"/>
                </a:solidFill>
                <a:latin typeface="Times New Roman" panose="02020603050405020304" pitchFamily="18" charset="0"/>
                <a:cs typeface="Times New Roman" panose="02020603050405020304" pitchFamily="18" charset="0"/>
              </a:rPr>
              <a:t>La maggior parte delle evidenze scientifiche sono a favore</a:t>
            </a: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marL="0" indent="0" algn="l">
              <a:buNone/>
            </a:pPr>
            <a:r>
              <a:rPr lang="it-IT" b="1" i="1" u="none" strike="noStrike" baseline="0" dirty="0">
                <a:solidFill>
                  <a:srgbClr val="191919"/>
                </a:solidFill>
                <a:latin typeface="Times New Roman" panose="02020603050405020304" pitchFamily="18" charset="0"/>
                <a:cs typeface="Times New Roman" panose="02020603050405020304" pitchFamily="18" charset="0"/>
              </a:rPr>
              <a:t>dell’Anestesia combinata peridurale e generale bilanciata.</a:t>
            </a: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marL="0" indent="0" algn="l">
              <a:buNone/>
            </a:pP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algn="l"/>
            <a:r>
              <a:rPr lang="it-IT" b="1" i="1" u="none" strike="noStrike" baseline="0" dirty="0">
                <a:solidFill>
                  <a:srgbClr val="191919"/>
                </a:solidFill>
                <a:latin typeface="Times New Roman" panose="02020603050405020304" pitchFamily="18" charset="0"/>
                <a:cs typeface="Times New Roman" panose="02020603050405020304" pitchFamily="18" charset="0"/>
              </a:rPr>
              <a:t>Per l’anestesia generale bilanciata si prediligono farmaci</a:t>
            </a: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marL="0" indent="0" algn="l">
              <a:buNone/>
            </a:pPr>
            <a:r>
              <a:rPr lang="it-IT" b="1" i="1" u="none" strike="noStrike" baseline="0" dirty="0">
                <a:solidFill>
                  <a:srgbClr val="191919"/>
                </a:solidFill>
                <a:latin typeface="Times New Roman" panose="02020603050405020304" pitchFamily="18" charset="0"/>
                <a:cs typeface="Times New Roman" panose="02020603050405020304" pitchFamily="18" charset="0"/>
              </a:rPr>
              <a:t>facilmente titolabili quali propofol, </a:t>
            </a:r>
            <a:r>
              <a:rPr lang="it-IT" b="1" i="1" u="none" strike="noStrike" baseline="0" dirty="0" err="1">
                <a:solidFill>
                  <a:srgbClr val="191919"/>
                </a:solidFill>
                <a:latin typeface="Times New Roman" panose="02020603050405020304" pitchFamily="18" charset="0"/>
                <a:cs typeface="Times New Roman" panose="02020603050405020304" pitchFamily="18" charset="0"/>
              </a:rPr>
              <a:t>remifentanil</a:t>
            </a:r>
            <a:r>
              <a:rPr lang="it-IT" b="1" i="1" u="none" strike="noStrike" baseline="0" dirty="0">
                <a:solidFill>
                  <a:srgbClr val="191919"/>
                </a:solidFill>
                <a:latin typeface="Times New Roman" panose="02020603050405020304" pitchFamily="18" charset="0"/>
                <a:cs typeface="Times New Roman" panose="02020603050405020304" pitchFamily="18" charset="0"/>
              </a:rPr>
              <a:t> e </a:t>
            </a:r>
            <a:r>
              <a:rPr lang="it-IT" b="1" i="1" u="none" strike="noStrike" baseline="0" dirty="0" err="1">
                <a:solidFill>
                  <a:srgbClr val="191919"/>
                </a:solidFill>
                <a:latin typeface="Times New Roman" panose="02020603050405020304" pitchFamily="18" charset="0"/>
                <a:cs typeface="Times New Roman" panose="02020603050405020304" pitchFamily="18" charset="0"/>
              </a:rPr>
              <a:t>desflurano</a:t>
            </a:r>
            <a:r>
              <a:rPr lang="it-IT" b="1" i="1" u="none" strike="noStrike" baseline="0" dirty="0">
                <a:solidFill>
                  <a:srgbClr val="191919"/>
                </a:solidFill>
                <a:latin typeface="Times New Roman" panose="02020603050405020304" pitchFamily="18" charset="0"/>
                <a:cs typeface="Times New Roman" panose="02020603050405020304" pitchFamily="18" charset="0"/>
              </a:rPr>
              <a:t>.</a:t>
            </a: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marL="0" indent="0" algn="l">
              <a:buNone/>
            </a:pP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marL="0" indent="0" algn="l">
              <a:buNone/>
            </a:pPr>
            <a:r>
              <a:rPr lang="it-IT" b="1" i="1" u="none" strike="noStrike" baseline="0" dirty="0">
                <a:solidFill>
                  <a:srgbClr val="191919"/>
                </a:solidFill>
                <a:latin typeface="Times New Roman" panose="02020603050405020304" pitchFamily="18" charset="0"/>
                <a:cs typeface="Times New Roman" panose="02020603050405020304" pitchFamily="18" charset="0"/>
              </a:rPr>
              <a:t>- Iniziali evidenze su anestesia neuroassiale in chirurgia bariatrica</a:t>
            </a: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marL="0" indent="0" algn="l">
              <a:buNone/>
            </a:pP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marL="0" indent="0" algn="l">
              <a:buNone/>
            </a:pPr>
            <a:endParaRPr lang="it-IT" b="1" i="1" u="none" strike="noStrike" baseline="0" dirty="0">
              <a:solidFill>
                <a:srgbClr val="191919"/>
              </a:solidFill>
              <a:latin typeface="Times New Roman" panose="02020603050405020304" pitchFamily="18" charset="0"/>
              <a:cs typeface="Times New Roman" panose="02020603050405020304" pitchFamily="18" charset="0"/>
            </a:endParaRPr>
          </a:p>
          <a:p>
            <a:pPr marL="0" indent="0" algn="l">
              <a:buNone/>
            </a:pPr>
            <a:endParaRPr lang="it-IT" b="1" dirty="0">
              <a:latin typeface="Times New Roman" panose="02020603050405020304" pitchFamily="18" charset="0"/>
              <a:cs typeface="Times New Roman" panose="02020603050405020304" pitchFamily="18" charset="0"/>
            </a:endParaRPr>
          </a:p>
          <a:p>
            <a:pPr marL="0" indent="0" algn="l">
              <a:buNone/>
            </a:pPr>
            <a:endParaRPr lang="it-IT" b="1" dirty="0">
              <a:latin typeface="Times New Roman" panose="02020603050405020304" pitchFamily="18" charset="0"/>
              <a:cs typeface="Times New Roman" panose="02020603050405020304" pitchFamily="18" charset="0"/>
            </a:endParaRPr>
          </a:p>
        </p:txBody>
      </p:sp>
      <p:sp>
        <p:nvSpPr>
          <p:cNvPr id="4" name="Text Box 3"/>
          <p:cNvSpPr txBox="1"/>
          <p:nvPr/>
        </p:nvSpPr>
        <p:spPr>
          <a:xfrm>
            <a:off x="2142490" y="365125"/>
            <a:ext cx="9434830" cy="583565"/>
          </a:xfrm>
          <a:prstGeom prst="rect">
            <a:avLst/>
          </a:prstGeom>
          <a:noFill/>
        </p:spPr>
        <p:txBody>
          <a:bodyPr wrap="square" rtlCol="0">
            <a:spAutoFit/>
          </a:bodyPr>
          <a:p>
            <a:r>
              <a:rPr lang="it-IT" altLang="en-US" sz="3200" b="1">
                <a:latin typeface="Times New Roman" panose="02020603050405020304" pitchFamily="18" charset="0"/>
                <a:cs typeface="Times New Roman" panose="02020603050405020304" pitchFamily="18" charset="0"/>
              </a:rPr>
              <a:t>La gestione anestesiologica del paziente obeso</a:t>
            </a:r>
            <a:endParaRPr lang="it-IT"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9650</Words>
  <Application>WPS Presentation</Application>
  <PresentationFormat>Widescreen</PresentationFormat>
  <Paragraphs>197</Paragraphs>
  <Slides>28</Slides>
  <Notes>0</Notes>
  <HiddenSlides>3</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vt:lpstr>
      <vt:lpstr>SimSun</vt:lpstr>
      <vt:lpstr>Wingdings</vt:lpstr>
      <vt:lpstr>Verdana</vt:lpstr>
      <vt:lpstr>Times New Roman</vt:lpstr>
      <vt:lpstr>Calibri Light</vt:lpstr>
      <vt:lpstr>Microsoft YaHei</vt:lpstr>
      <vt:lpstr>Arial Unicode MS</vt:lpstr>
      <vt:lpstr>Calibri</vt:lpstr>
      <vt:lpstr>Times New Roman,Italic</vt:lpstr>
      <vt:lpstr>Segoe Print</vt:lpstr>
      <vt:lpstr>SimSun-ExtB</vt:lpstr>
      <vt:lpstr>Tema di Office</vt:lpstr>
      <vt:lpstr> </vt:lpstr>
      <vt:lpstr>     L’obesità è considerata una malattia severa perché               rappresenta un fattore di rischio rilevante:</vt:lpstr>
      <vt:lpstr>OBESITA’</vt:lpstr>
      <vt:lpstr>L’effetto del sovrappeso sulla mortalità persiste durante  l’intera durata della vita. </vt:lpstr>
      <vt:lpstr>La gestione anestesiologica del paziente obeso</vt:lpstr>
      <vt:lpstr>La gestione anestesiologica del paziente obeso</vt:lpstr>
      <vt:lpstr>La gestione anestesiologica del paziente obeso  PRINCIPALI CRITICITA’                                                         </vt:lpstr>
      <vt:lpstr>Che tipo di anestesia</vt:lpstr>
      <vt:lpstr> CHE TIPO DI ANESTESIA?</vt:lpstr>
      <vt:lpstr>La gestione anestesiologica del paziente obeso  Implicazioni farmacocinetiche/dinamiche</vt:lpstr>
      <vt:lpstr>                          La gestione anestesiologica del paziente obeso  Implicazioni farmacocinetiche/dinamiche                                                                   Premedicazione  La sedazione con benzodiazepine a scopo ansiolitico può indurre un notevole rilasciamento muscolare delle vie aeree superiori, determinando una considerevole riduzione dello spazio faringeo, condizione che può tradursi in un elevato rischio di episodi di ipopnea/apnea con ipossiemia e ipercapnia     ipercapnia.</vt:lpstr>
      <vt:lpstr>           La gestione anestesiologica del paziente obeso  Implicazioni farmacocinetiche/dinamiche </vt:lpstr>
      <vt:lpstr>La gestione anestesiologica del paziente obeso   Implicazioni farmacocinetiche/dinamiche</vt:lpstr>
      <vt:lpstr>IBW + 40 % = 70 Kg (peso ideale) + 0,40 x 70 = 70 + 28 = 98 Kg</vt:lpstr>
      <vt:lpstr>Posizione sul tavolo operatorio  RAMPED POSITION</vt:lpstr>
      <vt:lpstr> Gestione delle vie aeree difficili  CONSIDERAZIONI  ANATOMO – FISIOLOGICHE   </vt:lpstr>
      <vt:lpstr>PowerPoint 演示文稿</vt:lpstr>
      <vt:lpstr>PowerPoint 演示文稿</vt:lpstr>
      <vt:lpstr>Gestione delle vie aeree difficili  PREOSSIGENAZIONE • Il paziente obeso raggiunge livelli critici di saturazione più rapidamente rispetto ad un normopeso e ciò rende la preossigenazione mediante maschera facciale una tecnica di fondamentale importanza prima dell’intubazione.    DIFFICOLTÀ DI VENTILAZIONE IN MASCHERA FACCIALE • Uso di cannule orofaringee di appropriate dimensioni • Tecniche di ventilazione a “quattro mani”    A FRONTE DI UNA DIFFICOLTÀ NELLA VENTILAZIONE MEDIANTE MASCHERA FACCIALE LA LETTERATURA CONSENTE L’USO DI DISPOSITIVI SOPRAGLOTTICI (MLA)  In OGNI CASO è assolutamente necessario avere a disposizione TUTTI i presidi consigliati per l’IOT difficile ( Video laringoscopio, introduttore tracheale, FOB)  </vt:lpstr>
      <vt:lpstr>Gestione vie aeree difficili </vt:lpstr>
      <vt:lpstr>BLOCCO NEUROMUSCOLARE PROFONDO  (monitoraggio sistema TOF)</vt:lpstr>
      <vt:lpstr>Setting ventilatorio intra operatorio</vt:lpstr>
      <vt:lpstr>Setting ventilatorio intra operatorio</vt:lpstr>
      <vt:lpstr>Setting ventilatorio intra operatorio</vt:lpstr>
      <vt:lpstr>BLOCCO NEUROMUSCOLARE </vt:lpstr>
      <vt:lpstr>RISVEGLIO ED ESTUBAZIONE</vt:lpstr>
      <vt:lpstr>NOVITA’?</vt:lpstr>
      <vt:lpstr>SUZETRIGINA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Pietro Cosimo Ippolito</dc:creator>
  <cp:lastModifiedBy>pietr</cp:lastModifiedBy>
  <cp:revision>61</cp:revision>
  <dcterms:created xsi:type="dcterms:W3CDTF">2025-04-08T08:04:00Z</dcterms:created>
  <dcterms:modified xsi:type="dcterms:W3CDTF">2025-05-31T09:23:40Z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C8F1AB52AAB64C10A503955B17FEC3F8_12</vt:lpwstr>
  </property>
  <property fmtid="{D5CDD505-2E9C-101B-9397-08002B2CF9AE}" pid="3" name="KSOProductBuildVer">
    <vt:lpwstr>1033-12.2.0.21179</vt:lpwstr>
  </property>
</Properties>
</file>